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96" d="100"/>
          <a:sy n="96" d="100"/>
        </p:scale>
        <p:origin x="648"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28.34025" units="1/cm"/>
          <inkml:channelProperty channel="Y" name="resolution" value="28.33948" units="1/cm"/>
          <inkml:channelProperty channel="T" name="resolution" value="1" units="1/dev"/>
        </inkml:channelProperties>
      </inkml:inkSource>
      <inkml:timestamp xml:id="ts0" timeString="2020-08-20T13:48:38.52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5215 8135 0,'35'0'107,"-35"0"-97,35 0 15,-35 0-14,35 0 2,-1 0 12,-34 0-2,35 0 1,-35 0 1,35 0-13,-35 0 0,35 0 0,0 0 0,-35 0 1,34 0 12,-34 0-14,35 0 0,0 0 2,-35 0-1,35 0-1,-35 0 1,34 0 1,-34 0-2,70 0 2,-70 0-2,35 0 1,-35 0 1,34 0-2,1 0 2,-35 0 13,35 0-15,-35 0 0,35 0 1,-35 0 13,35 0-14,-1 0 1,1 0 0,-35 0 1,35 0 0,0 0-2,-1 0 5,-34 0-8,35 0 4,0 0 0,-35 0 14,35 0-16,-35 0 14,35 0-8,-1 0-6,1 0 0,-35 0 3,35 0-2,0 0 2,-1 0-1,-34 0-1,35 0 2,0 0-1,-35 0 0,35 0 3,-1 0-6,1 0 7,0 0-4,-35 0-4,35 0 4,-35 0 1,35 0-1,-1 0-1,-34 0 1,35 0 6,-35 0 1,35 0 5,0 0-11,-35 0-3,34 0 6,-34 0-7,35 0 5,-35 0-4,70 0 1,-70 0 2,34 0-2,1 0 1,0 35 1,-35-35 0,35 0 1,0 0-4,-1 0 1,-34 0 2,35 0-2,-35 0 3,35 0 165,0 0-153,-35 0-15,34 0 0,-34 0 1,35 0 6,-35 0-10,35 0 5,0 0-2,-1 0 4,-34 0-6,35 0 2,0 0 38,-35 0-37,35 0 36,-35 0 567,35 0-600,-1 0 8,-34 0-12,35 0 0,-35 0 2,35 0 13,-35 0-16,35 0 18,-1 0-18,-34 0 12,35 0 15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86590-A64A-4897-88F6-88E399A526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8A3D02E-51B7-41F5-A791-0B68C3F8FA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0E8D2A6-B473-4CC4-8E40-87D47A24F5CC}"/>
              </a:ext>
            </a:extLst>
          </p:cNvPr>
          <p:cNvSpPr>
            <a:spLocks noGrp="1"/>
          </p:cNvSpPr>
          <p:nvPr>
            <p:ph type="dt" sz="half" idx="10"/>
          </p:nvPr>
        </p:nvSpPr>
        <p:spPr/>
        <p:txBody>
          <a:bodyPr/>
          <a:lstStyle/>
          <a:p>
            <a:fld id="{94E081A7-3366-487C-8980-1B4E70DB50F6}" type="datetimeFigureOut">
              <a:rPr lang="en-GB" smtClean="0"/>
              <a:t>18/09/2020</a:t>
            </a:fld>
            <a:endParaRPr lang="en-GB"/>
          </a:p>
        </p:txBody>
      </p:sp>
      <p:sp>
        <p:nvSpPr>
          <p:cNvPr id="5" name="Footer Placeholder 4">
            <a:extLst>
              <a:ext uri="{FF2B5EF4-FFF2-40B4-BE49-F238E27FC236}">
                <a16:creationId xmlns:a16="http://schemas.microsoft.com/office/drawing/2014/main" id="{6CEA7E5D-45B4-4CD4-978C-277D4C3D22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6006E5-852C-4A0D-AA38-3DB9C5ADE2DC}"/>
              </a:ext>
            </a:extLst>
          </p:cNvPr>
          <p:cNvSpPr>
            <a:spLocks noGrp="1"/>
          </p:cNvSpPr>
          <p:nvPr>
            <p:ph type="sldNum" sz="quarter" idx="12"/>
          </p:nvPr>
        </p:nvSpPr>
        <p:spPr/>
        <p:txBody>
          <a:bodyPr/>
          <a:lstStyle/>
          <a:p>
            <a:fld id="{F2E5F96B-37A9-46A8-B0E9-7CB5C829DC22}" type="slidenum">
              <a:rPr lang="en-GB" smtClean="0"/>
              <a:t>‹#›</a:t>
            </a:fld>
            <a:endParaRPr lang="en-GB"/>
          </a:p>
        </p:txBody>
      </p:sp>
    </p:spTree>
    <p:extLst>
      <p:ext uri="{BB962C8B-B14F-4D97-AF65-F5344CB8AC3E}">
        <p14:creationId xmlns:p14="http://schemas.microsoft.com/office/powerpoint/2010/main" val="78820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30EC5-6CB9-44D4-8397-76505B56B9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BA662F-8F87-4517-AD2E-4E87037E53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422495-A7B0-41A5-AF03-E17207B430E4}"/>
              </a:ext>
            </a:extLst>
          </p:cNvPr>
          <p:cNvSpPr>
            <a:spLocks noGrp="1"/>
          </p:cNvSpPr>
          <p:nvPr>
            <p:ph type="dt" sz="half" idx="10"/>
          </p:nvPr>
        </p:nvSpPr>
        <p:spPr/>
        <p:txBody>
          <a:bodyPr/>
          <a:lstStyle/>
          <a:p>
            <a:fld id="{94E081A7-3366-487C-8980-1B4E70DB50F6}" type="datetimeFigureOut">
              <a:rPr lang="en-GB" smtClean="0"/>
              <a:t>18/09/2020</a:t>
            </a:fld>
            <a:endParaRPr lang="en-GB"/>
          </a:p>
        </p:txBody>
      </p:sp>
      <p:sp>
        <p:nvSpPr>
          <p:cNvPr id="5" name="Footer Placeholder 4">
            <a:extLst>
              <a:ext uri="{FF2B5EF4-FFF2-40B4-BE49-F238E27FC236}">
                <a16:creationId xmlns:a16="http://schemas.microsoft.com/office/drawing/2014/main" id="{3EB8E659-0524-4942-AA07-CA7A3F3072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CFB7BE-4523-4366-B131-52DD4A2E7D0B}"/>
              </a:ext>
            </a:extLst>
          </p:cNvPr>
          <p:cNvSpPr>
            <a:spLocks noGrp="1"/>
          </p:cNvSpPr>
          <p:nvPr>
            <p:ph type="sldNum" sz="quarter" idx="12"/>
          </p:nvPr>
        </p:nvSpPr>
        <p:spPr/>
        <p:txBody>
          <a:bodyPr/>
          <a:lstStyle/>
          <a:p>
            <a:fld id="{F2E5F96B-37A9-46A8-B0E9-7CB5C829DC22}" type="slidenum">
              <a:rPr lang="en-GB" smtClean="0"/>
              <a:t>‹#›</a:t>
            </a:fld>
            <a:endParaRPr lang="en-GB"/>
          </a:p>
        </p:txBody>
      </p:sp>
    </p:spTree>
    <p:extLst>
      <p:ext uri="{BB962C8B-B14F-4D97-AF65-F5344CB8AC3E}">
        <p14:creationId xmlns:p14="http://schemas.microsoft.com/office/powerpoint/2010/main" val="1117107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8A702A-CF61-4B3E-A122-ED2AE6FF72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BAFCF0-022F-4989-912B-A957EB160E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608979-19D6-4B48-AEAA-58752F2CEA06}"/>
              </a:ext>
            </a:extLst>
          </p:cNvPr>
          <p:cNvSpPr>
            <a:spLocks noGrp="1"/>
          </p:cNvSpPr>
          <p:nvPr>
            <p:ph type="dt" sz="half" idx="10"/>
          </p:nvPr>
        </p:nvSpPr>
        <p:spPr/>
        <p:txBody>
          <a:bodyPr/>
          <a:lstStyle/>
          <a:p>
            <a:fld id="{94E081A7-3366-487C-8980-1B4E70DB50F6}" type="datetimeFigureOut">
              <a:rPr lang="en-GB" smtClean="0"/>
              <a:t>18/09/2020</a:t>
            </a:fld>
            <a:endParaRPr lang="en-GB"/>
          </a:p>
        </p:txBody>
      </p:sp>
      <p:sp>
        <p:nvSpPr>
          <p:cNvPr id="5" name="Footer Placeholder 4">
            <a:extLst>
              <a:ext uri="{FF2B5EF4-FFF2-40B4-BE49-F238E27FC236}">
                <a16:creationId xmlns:a16="http://schemas.microsoft.com/office/drawing/2014/main" id="{942F9452-AEA3-452E-AAD6-094A95FA9E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6FB9BF-8598-4B9F-9E90-7BE38E6C3DA4}"/>
              </a:ext>
            </a:extLst>
          </p:cNvPr>
          <p:cNvSpPr>
            <a:spLocks noGrp="1"/>
          </p:cNvSpPr>
          <p:nvPr>
            <p:ph type="sldNum" sz="quarter" idx="12"/>
          </p:nvPr>
        </p:nvSpPr>
        <p:spPr/>
        <p:txBody>
          <a:bodyPr/>
          <a:lstStyle/>
          <a:p>
            <a:fld id="{F2E5F96B-37A9-46A8-B0E9-7CB5C829DC22}" type="slidenum">
              <a:rPr lang="en-GB" smtClean="0"/>
              <a:t>‹#›</a:t>
            </a:fld>
            <a:endParaRPr lang="en-GB"/>
          </a:p>
        </p:txBody>
      </p:sp>
    </p:spTree>
    <p:extLst>
      <p:ext uri="{BB962C8B-B14F-4D97-AF65-F5344CB8AC3E}">
        <p14:creationId xmlns:p14="http://schemas.microsoft.com/office/powerpoint/2010/main" val="912734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31224-12CC-489B-8308-DAC07B5316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2D92EB-936D-4769-9181-B74E59CB63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29C98B-A0D4-4C58-97A2-90BB937BE0A2}"/>
              </a:ext>
            </a:extLst>
          </p:cNvPr>
          <p:cNvSpPr>
            <a:spLocks noGrp="1"/>
          </p:cNvSpPr>
          <p:nvPr>
            <p:ph type="dt" sz="half" idx="10"/>
          </p:nvPr>
        </p:nvSpPr>
        <p:spPr/>
        <p:txBody>
          <a:bodyPr/>
          <a:lstStyle/>
          <a:p>
            <a:fld id="{94E081A7-3366-487C-8980-1B4E70DB50F6}" type="datetimeFigureOut">
              <a:rPr lang="en-GB" smtClean="0"/>
              <a:t>18/09/2020</a:t>
            </a:fld>
            <a:endParaRPr lang="en-GB"/>
          </a:p>
        </p:txBody>
      </p:sp>
      <p:sp>
        <p:nvSpPr>
          <p:cNvPr id="5" name="Footer Placeholder 4">
            <a:extLst>
              <a:ext uri="{FF2B5EF4-FFF2-40B4-BE49-F238E27FC236}">
                <a16:creationId xmlns:a16="http://schemas.microsoft.com/office/drawing/2014/main" id="{F609CAA2-596A-49BD-945F-61F800AC19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DD9F00-1051-4E6F-83CE-6DF78F572054}"/>
              </a:ext>
            </a:extLst>
          </p:cNvPr>
          <p:cNvSpPr>
            <a:spLocks noGrp="1"/>
          </p:cNvSpPr>
          <p:nvPr>
            <p:ph type="sldNum" sz="quarter" idx="12"/>
          </p:nvPr>
        </p:nvSpPr>
        <p:spPr/>
        <p:txBody>
          <a:bodyPr/>
          <a:lstStyle/>
          <a:p>
            <a:fld id="{F2E5F96B-37A9-46A8-B0E9-7CB5C829DC22}" type="slidenum">
              <a:rPr lang="en-GB" smtClean="0"/>
              <a:t>‹#›</a:t>
            </a:fld>
            <a:endParaRPr lang="en-GB"/>
          </a:p>
        </p:txBody>
      </p:sp>
    </p:spTree>
    <p:extLst>
      <p:ext uri="{BB962C8B-B14F-4D97-AF65-F5344CB8AC3E}">
        <p14:creationId xmlns:p14="http://schemas.microsoft.com/office/powerpoint/2010/main" val="1518759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B8A0E-CD68-4B2E-903F-707FE4D5C7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9409E3-EA4C-40C7-9B65-96F6C54E4D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5C29D7-F917-4127-8528-C96923348ED9}"/>
              </a:ext>
            </a:extLst>
          </p:cNvPr>
          <p:cNvSpPr>
            <a:spLocks noGrp="1"/>
          </p:cNvSpPr>
          <p:nvPr>
            <p:ph type="dt" sz="half" idx="10"/>
          </p:nvPr>
        </p:nvSpPr>
        <p:spPr/>
        <p:txBody>
          <a:bodyPr/>
          <a:lstStyle/>
          <a:p>
            <a:fld id="{94E081A7-3366-487C-8980-1B4E70DB50F6}" type="datetimeFigureOut">
              <a:rPr lang="en-GB" smtClean="0"/>
              <a:t>18/09/2020</a:t>
            </a:fld>
            <a:endParaRPr lang="en-GB"/>
          </a:p>
        </p:txBody>
      </p:sp>
      <p:sp>
        <p:nvSpPr>
          <p:cNvPr id="5" name="Footer Placeholder 4">
            <a:extLst>
              <a:ext uri="{FF2B5EF4-FFF2-40B4-BE49-F238E27FC236}">
                <a16:creationId xmlns:a16="http://schemas.microsoft.com/office/drawing/2014/main" id="{75231E09-86F5-4765-9E92-CF273B3EB9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7617B9-6101-42FE-9E68-B1169924D023}"/>
              </a:ext>
            </a:extLst>
          </p:cNvPr>
          <p:cNvSpPr>
            <a:spLocks noGrp="1"/>
          </p:cNvSpPr>
          <p:nvPr>
            <p:ph type="sldNum" sz="quarter" idx="12"/>
          </p:nvPr>
        </p:nvSpPr>
        <p:spPr/>
        <p:txBody>
          <a:bodyPr/>
          <a:lstStyle/>
          <a:p>
            <a:fld id="{F2E5F96B-37A9-46A8-B0E9-7CB5C829DC22}" type="slidenum">
              <a:rPr lang="en-GB" smtClean="0"/>
              <a:t>‹#›</a:t>
            </a:fld>
            <a:endParaRPr lang="en-GB"/>
          </a:p>
        </p:txBody>
      </p:sp>
    </p:spTree>
    <p:extLst>
      <p:ext uri="{BB962C8B-B14F-4D97-AF65-F5344CB8AC3E}">
        <p14:creationId xmlns:p14="http://schemas.microsoft.com/office/powerpoint/2010/main" val="3014775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E482-C38C-4C2F-B9FF-4747D135D6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389674-3E7B-41B1-9ACE-15B83AF529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22DA66-382C-4EC7-A50D-94358F8A49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EE2F7C-7AEF-4AB8-A74A-67F0E6D5BA8C}"/>
              </a:ext>
            </a:extLst>
          </p:cNvPr>
          <p:cNvSpPr>
            <a:spLocks noGrp="1"/>
          </p:cNvSpPr>
          <p:nvPr>
            <p:ph type="dt" sz="half" idx="10"/>
          </p:nvPr>
        </p:nvSpPr>
        <p:spPr/>
        <p:txBody>
          <a:bodyPr/>
          <a:lstStyle/>
          <a:p>
            <a:fld id="{94E081A7-3366-487C-8980-1B4E70DB50F6}" type="datetimeFigureOut">
              <a:rPr lang="en-GB" smtClean="0"/>
              <a:t>18/09/2020</a:t>
            </a:fld>
            <a:endParaRPr lang="en-GB"/>
          </a:p>
        </p:txBody>
      </p:sp>
      <p:sp>
        <p:nvSpPr>
          <p:cNvPr id="6" name="Footer Placeholder 5">
            <a:extLst>
              <a:ext uri="{FF2B5EF4-FFF2-40B4-BE49-F238E27FC236}">
                <a16:creationId xmlns:a16="http://schemas.microsoft.com/office/drawing/2014/main" id="{072C2705-F7FD-44E6-AF39-01D55C89C0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E7B1BA-72C6-44D0-A968-D5DB61996260}"/>
              </a:ext>
            </a:extLst>
          </p:cNvPr>
          <p:cNvSpPr>
            <a:spLocks noGrp="1"/>
          </p:cNvSpPr>
          <p:nvPr>
            <p:ph type="sldNum" sz="quarter" idx="12"/>
          </p:nvPr>
        </p:nvSpPr>
        <p:spPr/>
        <p:txBody>
          <a:bodyPr/>
          <a:lstStyle/>
          <a:p>
            <a:fld id="{F2E5F96B-37A9-46A8-B0E9-7CB5C829DC22}" type="slidenum">
              <a:rPr lang="en-GB" smtClean="0"/>
              <a:t>‹#›</a:t>
            </a:fld>
            <a:endParaRPr lang="en-GB"/>
          </a:p>
        </p:txBody>
      </p:sp>
    </p:spTree>
    <p:extLst>
      <p:ext uri="{BB962C8B-B14F-4D97-AF65-F5344CB8AC3E}">
        <p14:creationId xmlns:p14="http://schemas.microsoft.com/office/powerpoint/2010/main" val="1505900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C0A1B-C0BD-4695-B10F-AF408B43F61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982FB8-F4DB-4D75-ABF6-ACF5F8D7D6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2EA7A5-CE9F-43A4-90B6-9EAC8EAB6B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3C3EAC4-C756-42DF-B556-EEB09D652F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055BF6-CE11-4A50-94EB-BFB7B1A961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3D1E1C9-3C15-4178-AD08-280BA40987ED}"/>
              </a:ext>
            </a:extLst>
          </p:cNvPr>
          <p:cNvSpPr>
            <a:spLocks noGrp="1"/>
          </p:cNvSpPr>
          <p:nvPr>
            <p:ph type="dt" sz="half" idx="10"/>
          </p:nvPr>
        </p:nvSpPr>
        <p:spPr/>
        <p:txBody>
          <a:bodyPr/>
          <a:lstStyle/>
          <a:p>
            <a:fld id="{94E081A7-3366-487C-8980-1B4E70DB50F6}" type="datetimeFigureOut">
              <a:rPr lang="en-GB" smtClean="0"/>
              <a:t>18/09/2020</a:t>
            </a:fld>
            <a:endParaRPr lang="en-GB"/>
          </a:p>
        </p:txBody>
      </p:sp>
      <p:sp>
        <p:nvSpPr>
          <p:cNvPr id="8" name="Footer Placeholder 7">
            <a:extLst>
              <a:ext uri="{FF2B5EF4-FFF2-40B4-BE49-F238E27FC236}">
                <a16:creationId xmlns:a16="http://schemas.microsoft.com/office/drawing/2014/main" id="{8B5618E8-752B-4847-8257-48CF77FA2EF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B2F21AF-28DD-4AFA-9CC4-7881ADFC101B}"/>
              </a:ext>
            </a:extLst>
          </p:cNvPr>
          <p:cNvSpPr>
            <a:spLocks noGrp="1"/>
          </p:cNvSpPr>
          <p:nvPr>
            <p:ph type="sldNum" sz="quarter" idx="12"/>
          </p:nvPr>
        </p:nvSpPr>
        <p:spPr/>
        <p:txBody>
          <a:bodyPr/>
          <a:lstStyle/>
          <a:p>
            <a:fld id="{F2E5F96B-37A9-46A8-B0E9-7CB5C829DC22}" type="slidenum">
              <a:rPr lang="en-GB" smtClean="0"/>
              <a:t>‹#›</a:t>
            </a:fld>
            <a:endParaRPr lang="en-GB"/>
          </a:p>
        </p:txBody>
      </p:sp>
    </p:spTree>
    <p:extLst>
      <p:ext uri="{BB962C8B-B14F-4D97-AF65-F5344CB8AC3E}">
        <p14:creationId xmlns:p14="http://schemas.microsoft.com/office/powerpoint/2010/main" val="2864412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AFE01-895B-4413-954E-5FF1E72BE5A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5C04B3-E698-4182-8990-4B8254E92C15}"/>
              </a:ext>
            </a:extLst>
          </p:cNvPr>
          <p:cNvSpPr>
            <a:spLocks noGrp="1"/>
          </p:cNvSpPr>
          <p:nvPr>
            <p:ph type="dt" sz="half" idx="10"/>
          </p:nvPr>
        </p:nvSpPr>
        <p:spPr/>
        <p:txBody>
          <a:bodyPr/>
          <a:lstStyle/>
          <a:p>
            <a:fld id="{94E081A7-3366-487C-8980-1B4E70DB50F6}" type="datetimeFigureOut">
              <a:rPr lang="en-GB" smtClean="0"/>
              <a:t>18/09/2020</a:t>
            </a:fld>
            <a:endParaRPr lang="en-GB"/>
          </a:p>
        </p:txBody>
      </p:sp>
      <p:sp>
        <p:nvSpPr>
          <p:cNvPr id="4" name="Footer Placeholder 3">
            <a:extLst>
              <a:ext uri="{FF2B5EF4-FFF2-40B4-BE49-F238E27FC236}">
                <a16:creationId xmlns:a16="http://schemas.microsoft.com/office/drawing/2014/main" id="{3394C92F-AE91-43F8-BCF5-1DE8401A4CB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11831F-DB1E-4EBD-96B9-0F7EBA369594}"/>
              </a:ext>
            </a:extLst>
          </p:cNvPr>
          <p:cNvSpPr>
            <a:spLocks noGrp="1"/>
          </p:cNvSpPr>
          <p:nvPr>
            <p:ph type="sldNum" sz="quarter" idx="12"/>
          </p:nvPr>
        </p:nvSpPr>
        <p:spPr/>
        <p:txBody>
          <a:bodyPr/>
          <a:lstStyle/>
          <a:p>
            <a:fld id="{F2E5F96B-37A9-46A8-B0E9-7CB5C829DC22}" type="slidenum">
              <a:rPr lang="en-GB" smtClean="0"/>
              <a:t>‹#›</a:t>
            </a:fld>
            <a:endParaRPr lang="en-GB"/>
          </a:p>
        </p:txBody>
      </p:sp>
    </p:spTree>
    <p:extLst>
      <p:ext uri="{BB962C8B-B14F-4D97-AF65-F5344CB8AC3E}">
        <p14:creationId xmlns:p14="http://schemas.microsoft.com/office/powerpoint/2010/main" val="1424069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B3EAD2-53FD-4358-B177-F8626A0D8411}"/>
              </a:ext>
            </a:extLst>
          </p:cNvPr>
          <p:cNvSpPr>
            <a:spLocks noGrp="1"/>
          </p:cNvSpPr>
          <p:nvPr>
            <p:ph type="dt" sz="half" idx="10"/>
          </p:nvPr>
        </p:nvSpPr>
        <p:spPr/>
        <p:txBody>
          <a:bodyPr/>
          <a:lstStyle/>
          <a:p>
            <a:fld id="{94E081A7-3366-487C-8980-1B4E70DB50F6}" type="datetimeFigureOut">
              <a:rPr lang="en-GB" smtClean="0"/>
              <a:t>18/09/2020</a:t>
            </a:fld>
            <a:endParaRPr lang="en-GB"/>
          </a:p>
        </p:txBody>
      </p:sp>
      <p:sp>
        <p:nvSpPr>
          <p:cNvPr id="3" name="Footer Placeholder 2">
            <a:extLst>
              <a:ext uri="{FF2B5EF4-FFF2-40B4-BE49-F238E27FC236}">
                <a16:creationId xmlns:a16="http://schemas.microsoft.com/office/drawing/2014/main" id="{99AE471A-7C25-4A70-BE93-A8F4C86CE66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6410A14-FCFF-4F5F-B30D-2A84BF823768}"/>
              </a:ext>
            </a:extLst>
          </p:cNvPr>
          <p:cNvSpPr>
            <a:spLocks noGrp="1"/>
          </p:cNvSpPr>
          <p:nvPr>
            <p:ph type="sldNum" sz="quarter" idx="12"/>
          </p:nvPr>
        </p:nvSpPr>
        <p:spPr/>
        <p:txBody>
          <a:bodyPr/>
          <a:lstStyle/>
          <a:p>
            <a:fld id="{F2E5F96B-37A9-46A8-B0E9-7CB5C829DC22}" type="slidenum">
              <a:rPr lang="en-GB" smtClean="0"/>
              <a:t>‹#›</a:t>
            </a:fld>
            <a:endParaRPr lang="en-GB"/>
          </a:p>
        </p:txBody>
      </p:sp>
    </p:spTree>
    <p:extLst>
      <p:ext uri="{BB962C8B-B14F-4D97-AF65-F5344CB8AC3E}">
        <p14:creationId xmlns:p14="http://schemas.microsoft.com/office/powerpoint/2010/main" val="373156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82247-55D3-4711-915C-4D417EED15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76B07C-C721-44C0-A92F-628A9DF7AC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8F7DD84-2914-4325-840C-AF9EBD8DA0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CBF2BE-1DE8-4BD4-BFAE-D09927C53A45}"/>
              </a:ext>
            </a:extLst>
          </p:cNvPr>
          <p:cNvSpPr>
            <a:spLocks noGrp="1"/>
          </p:cNvSpPr>
          <p:nvPr>
            <p:ph type="dt" sz="half" idx="10"/>
          </p:nvPr>
        </p:nvSpPr>
        <p:spPr/>
        <p:txBody>
          <a:bodyPr/>
          <a:lstStyle/>
          <a:p>
            <a:fld id="{94E081A7-3366-487C-8980-1B4E70DB50F6}" type="datetimeFigureOut">
              <a:rPr lang="en-GB" smtClean="0"/>
              <a:t>18/09/2020</a:t>
            </a:fld>
            <a:endParaRPr lang="en-GB"/>
          </a:p>
        </p:txBody>
      </p:sp>
      <p:sp>
        <p:nvSpPr>
          <p:cNvPr id="6" name="Footer Placeholder 5">
            <a:extLst>
              <a:ext uri="{FF2B5EF4-FFF2-40B4-BE49-F238E27FC236}">
                <a16:creationId xmlns:a16="http://schemas.microsoft.com/office/drawing/2014/main" id="{FA1BCC4C-2FB2-4821-8F53-60A2C1F4FF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9235FD-C7BA-4561-ACB9-9EDCF98C03A5}"/>
              </a:ext>
            </a:extLst>
          </p:cNvPr>
          <p:cNvSpPr>
            <a:spLocks noGrp="1"/>
          </p:cNvSpPr>
          <p:nvPr>
            <p:ph type="sldNum" sz="quarter" idx="12"/>
          </p:nvPr>
        </p:nvSpPr>
        <p:spPr/>
        <p:txBody>
          <a:bodyPr/>
          <a:lstStyle/>
          <a:p>
            <a:fld id="{F2E5F96B-37A9-46A8-B0E9-7CB5C829DC22}" type="slidenum">
              <a:rPr lang="en-GB" smtClean="0"/>
              <a:t>‹#›</a:t>
            </a:fld>
            <a:endParaRPr lang="en-GB"/>
          </a:p>
        </p:txBody>
      </p:sp>
    </p:spTree>
    <p:extLst>
      <p:ext uri="{BB962C8B-B14F-4D97-AF65-F5344CB8AC3E}">
        <p14:creationId xmlns:p14="http://schemas.microsoft.com/office/powerpoint/2010/main" val="3255746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F3BA-B8DD-415E-BE4F-76B4A1CE24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17A7709-74D2-4339-A30B-AE8241926F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7BC360-473F-4E21-98E5-6A3EDC7252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CA244E-BA38-4EC2-BF2B-D1DD78C71E7A}"/>
              </a:ext>
            </a:extLst>
          </p:cNvPr>
          <p:cNvSpPr>
            <a:spLocks noGrp="1"/>
          </p:cNvSpPr>
          <p:nvPr>
            <p:ph type="dt" sz="half" idx="10"/>
          </p:nvPr>
        </p:nvSpPr>
        <p:spPr/>
        <p:txBody>
          <a:bodyPr/>
          <a:lstStyle/>
          <a:p>
            <a:fld id="{94E081A7-3366-487C-8980-1B4E70DB50F6}" type="datetimeFigureOut">
              <a:rPr lang="en-GB" smtClean="0"/>
              <a:t>18/09/2020</a:t>
            </a:fld>
            <a:endParaRPr lang="en-GB"/>
          </a:p>
        </p:txBody>
      </p:sp>
      <p:sp>
        <p:nvSpPr>
          <p:cNvPr id="6" name="Footer Placeholder 5">
            <a:extLst>
              <a:ext uri="{FF2B5EF4-FFF2-40B4-BE49-F238E27FC236}">
                <a16:creationId xmlns:a16="http://schemas.microsoft.com/office/drawing/2014/main" id="{54DF0677-E5AC-44A2-A6BC-0CEE3CBC77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E104F7-4CE3-4E89-A32F-8C7ACC97D82F}"/>
              </a:ext>
            </a:extLst>
          </p:cNvPr>
          <p:cNvSpPr>
            <a:spLocks noGrp="1"/>
          </p:cNvSpPr>
          <p:nvPr>
            <p:ph type="sldNum" sz="quarter" idx="12"/>
          </p:nvPr>
        </p:nvSpPr>
        <p:spPr/>
        <p:txBody>
          <a:bodyPr/>
          <a:lstStyle/>
          <a:p>
            <a:fld id="{F2E5F96B-37A9-46A8-B0E9-7CB5C829DC22}" type="slidenum">
              <a:rPr lang="en-GB" smtClean="0"/>
              <a:t>‹#›</a:t>
            </a:fld>
            <a:endParaRPr lang="en-GB"/>
          </a:p>
        </p:txBody>
      </p:sp>
    </p:spTree>
    <p:extLst>
      <p:ext uri="{BB962C8B-B14F-4D97-AF65-F5344CB8AC3E}">
        <p14:creationId xmlns:p14="http://schemas.microsoft.com/office/powerpoint/2010/main" val="1568077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FEE5A-2F7C-4917-93F5-99F1835502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90BE7C-11F2-496A-BFA8-20BF93CE4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E82381-8BA8-4258-AF16-67546AF0B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081A7-3366-487C-8980-1B4E70DB50F6}" type="datetimeFigureOut">
              <a:rPr lang="en-GB" smtClean="0"/>
              <a:t>18/09/2020</a:t>
            </a:fld>
            <a:endParaRPr lang="en-GB"/>
          </a:p>
        </p:txBody>
      </p:sp>
      <p:sp>
        <p:nvSpPr>
          <p:cNvPr id="5" name="Footer Placeholder 4">
            <a:extLst>
              <a:ext uri="{FF2B5EF4-FFF2-40B4-BE49-F238E27FC236}">
                <a16:creationId xmlns:a16="http://schemas.microsoft.com/office/drawing/2014/main" id="{3DBC4938-BF84-4187-8152-620D4A37F0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3E62860-C58B-40BB-9FFE-080FE2E9E2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E5F96B-37A9-46A8-B0E9-7CB5C829DC22}" type="slidenum">
              <a:rPr lang="en-GB" smtClean="0"/>
              <a:t>‹#›</a:t>
            </a:fld>
            <a:endParaRPr lang="en-GB"/>
          </a:p>
        </p:txBody>
      </p:sp>
    </p:spTree>
    <p:extLst>
      <p:ext uri="{BB962C8B-B14F-4D97-AF65-F5344CB8AC3E}">
        <p14:creationId xmlns:p14="http://schemas.microsoft.com/office/powerpoint/2010/main" val="875215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2.xml"/><Relationship Id="rId7" Type="http://schemas.openxmlformats.org/officeDocument/2006/relationships/customXml" Target="../ink/ink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2.png"/><Relationship Id="rId4" Type="http://schemas.openxmlformats.org/officeDocument/2006/relationships/image" Target="../media/image7.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front of a crowd&#10;&#10;Description automatically generated">
            <a:extLst>
              <a:ext uri="{FF2B5EF4-FFF2-40B4-BE49-F238E27FC236}">
                <a16:creationId xmlns:a16="http://schemas.microsoft.com/office/drawing/2014/main" id="{3F3431BB-1CBF-44A9-87DD-6325D4AC48C7}"/>
              </a:ext>
            </a:extLst>
          </p:cNvPr>
          <p:cNvPicPr>
            <a:picLocks noChangeAspect="1"/>
          </p:cNvPicPr>
          <p:nvPr/>
        </p:nvPicPr>
        <p:blipFill rotWithShape="1">
          <a:blip r:embed="rId4">
            <a:alphaModFix amt="50000"/>
            <a:extLst>
              <a:ext uri="{28A0092B-C50C-407E-A947-70E740481C1C}">
                <a14:useLocalDpi xmlns:a14="http://schemas.microsoft.com/office/drawing/2010/main"/>
              </a:ext>
            </a:extLst>
          </a:blip>
          <a:srcRect/>
          <a:stretch/>
        </p:blipFill>
        <p:spPr>
          <a:xfrm>
            <a:off x="0" y="-1"/>
            <a:ext cx="12191980" cy="6857999"/>
          </a:xfrm>
          <a:prstGeom prst="rect">
            <a:avLst/>
          </a:prstGeom>
        </p:spPr>
      </p:pic>
      <p:sp>
        <p:nvSpPr>
          <p:cNvPr id="2" name="Title 1">
            <a:extLst>
              <a:ext uri="{FF2B5EF4-FFF2-40B4-BE49-F238E27FC236}">
                <a16:creationId xmlns:a16="http://schemas.microsoft.com/office/drawing/2014/main" id="{9926F3B2-4E63-4B5E-90AB-C0CFF43D7DA4}"/>
              </a:ext>
            </a:extLst>
          </p:cNvPr>
          <p:cNvSpPr>
            <a:spLocks noGrp="1"/>
          </p:cNvSpPr>
          <p:nvPr>
            <p:ph type="ctrTitle"/>
          </p:nvPr>
        </p:nvSpPr>
        <p:spPr>
          <a:xfrm>
            <a:off x="1524000" y="1122362"/>
            <a:ext cx="9144000" cy="2900518"/>
          </a:xfrm>
        </p:spPr>
        <p:txBody>
          <a:bodyPr>
            <a:normAutofit fontScale="90000"/>
          </a:bodyPr>
          <a:lstStyle/>
          <a:p>
            <a:br>
              <a:rPr lang="en-GB" dirty="0">
                <a:solidFill>
                  <a:srgbClr val="FFFFFF"/>
                </a:solidFill>
              </a:rPr>
            </a:br>
            <a:br>
              <a:rPr lang="en-GB" dirty="0">
                <a:solidFill>
                  <a:srgbClr val="FFFFFF"/>
                </a:solidFill>
              </a:rPr>
            </a:br>
            <a:r>
              <a:rPr lang="en-GB" b="1" dirty="0">
                <a:solidFill>
                  <a:srgbClr val="FFFFFF"/>
                </a:solidFill>
                <a:latin typeface="Arial Black" panose="020B0A04020102020204" pitchFamily="34" charset="0"/>
              </a:rPr>
              <a:t>Down and Out in Berlin?</a:t>
            </a:r>
          </a:p>
        </p:txBody>
      </p:sp>
      <p:sp>
        <p:nvSpPr>
          <p:cNvPr id="3" name="Subtitle 2">
            <a:extLst>
              <a:ext uri="{FF2B5EF4-FFF2-40B4-BE49-F238E27FC236}">
                <a16:creationId xmlns:a16="http://schemas.microsoft.com/office/drawing/2014/main" id="{8A8F9F68-7396-4D7A-9977-7E0AA573EEBC}"/>
              </a:ext>
            </a:extLst>
          </p:cNvPr>
          <p:cNvSpPr>
            <a:spLocks noGrp="1"/>
          </p:cNvSpPr>
          <p:nvPr>
            <p:ph type="subTitle" idx="1"/>
          </p:nvPr>
        </p:nvSpPr>
        <p:spPr>
          <a:xfrm>
            <a:off x="1524000" y="4159404"/>
            <a:ext cx="9144000" cy="1098395"/>
          </a:xfrm>
        </p:spPr>
        <p:txBody>
          <a:bodyPr>
            <a:normAutofit fontScale="32500" lnSpcReduction="20000"/>
          </a:bodyPr>
          <a:lstStyle/>
          <a:p>
            <a:r>
              <a:rPr lang="en-GB" sz="3300" b="1" dirty="0">
                <a:solidFill>
                  <a:srgbClr val="FFFFFF"/>
                </a:solidFill>
                <a:latin typeface="Arial Black" panose="020B0A04020102020204" pitchFamily="34" charset="0"/>
              </a:rPr>
              <a:t>Longing, Belonging and the Metropolis</a:t>
            </a:r>
          </a:p>
          <a:p>
            <a:endParaRPr lang="en-GB" sz="1100" dirty="0">
              <a:solidFill>
                <a:srgbClr val="FFFFFF"/>
              </a:solidFill>
            </a:endParaRPr>
          </a:p>
          <a:p>
            <a:endParaRPr lang="en-GB" sz="1100" dirty="0">
              <a:solidFill>
                <a:srgbClr val="FFFFFF"/>
              </a:solidFill>
            </a:endParaRPr>
          </a:p>
          <a:p>
            <a:r>
              <a:rPr lang="en-GB" sz="1100" dirty="0">
                <a:solidFill>
                  <a:srgbClr val="FFFFFF"/>
                </a:solidFill>
              </a:rPr>
              <a:t>		</a:t>
            </a:r>
            <a:r>
              <a:rPr lang="en-GB" sz="1100">
                <a:solidFill>
                  <a:srgbClr val="FFFFFF"/>
                </a:solidFill>
              </a:rPr>
              <a:t>	</a:t>
            </a:r>
            <a:r>
              <a:rPr lang="en-GB" sz="3000">
                <a:solidFill>
                  <a:srgbClr val="FFFFFF"/>
                </a:solidFill>
                <a:latin typeface="Arial Black" panose="020B0A04020102020204" pitchFamily="34" charset="0"/>
              </a:rPr>
              <a:t>Ulrike </a:t>
            </a:r>
            <a:r>
              <a:rPr lang="en-GB" sz="3000" dirty="0">
                <a:solidFill>
                  <a:srgbClr val="FFFFFF"/>
                </a:solidFill>
                <a:latin typeface="Arial Black" panose="020B0A04020102020204" pitchFamily="34" charset="0"/>
              </a:rPr>
              <a:t>Zitzlsperger, University of Exeter, Department of Modern Languages </a:t>
            </a:r>
            <a:r>
              <a:rPr lang="en-GB" sz="3000">
                <a:solidFill>
                  <a:srgbClr val="FFFFFF"/>
                </a:solidFill>
                <a:latin typeface="Arial Black" panose="020B0A04020102020204" pitchFamily="34" charset="0"/>
              </a:rPr>
              <a:t>and Cultures</a:t>
            </a:r>
            <a:endParaRPr lang="en-GB" sz="3000" dirty="0">
              <a:solidFill>
                <a:srgbClr val="FFFFFF"/>
              </a:solidFill>
              <a:latin typeface="Arial Black" panose="020B0A04020102020204" pitchFamily="34" charset="0"/>
            </a:endParaRPr>
          </a:p>
          <a:p>
            <a:r>
              <a:rPr lang="en-GB" sz="1400" dirty="0">
                <a:solidFill>
                  <a:srgbClr val="FFFFFF"/>
                </a:solidFill>
                <a:latin typeface="Arial Black" panose="020B0A04020102020204" pitchFamily="34" charset="0"/>
              </a:rPr>
              <a:t>								Image: Patrick </a:t>
            </a:r>
            <a:r>
              <a:rPr lang="en-GB" sz="1400" dirty="0" err="1">
                <a:solidFill>
                  <a:srgbClr val="FFFFFF"/>
                </a:solidFill>
                <a:latin typeface="Arial Black" panose="020B0A04020102020204" pitchFamily="34" charset="0"/>
              </a:rPr>
              <a:t>Pleul</a:t>
            </a:r>
            <a:r>
              <a:rPr lang="en-GB" sz="1400" dirty="0">
                <a:solidFill>
                  <a:srgbClr val="FFFFFF"/>
                </a:solidFill>
                <a:latin typeface="Arial Black" panose="020B0A04020102020204" pitchFamily="34" charset="0"/>
              </a:rPr>
              <a:t>/</a:t>
            </a:r>
            <a:r>
              <a:rPr lang="en-GB" sz="1400" dirty="0" err="1">
                <a:solidFill>
                  <a:srgbClr val="FFFFFF"/>
                </a:solidFill>
                <a:latin typeface="Arial Black" panose="020B0A04020102020204" pitchFamily="34" charset="0"/>
              </a:rPr>
              <a:t>dpa</a:t>
            </a:r>
            <a:r>
              <a:rPr lang="en-GB" sz="1400" dirty="0">
                <a:solidFill>
                  <a:srgbClr val="FFFFFF"/>
                </a:solidFill>
                <a:latin typeface="Arial Black" panose="020B0A04020102020204" pitchFamily="34" charset="0"/>
              </a:rPr>
              <a:t>/2015</a:t>
            </a:r>
          </a:p>
        </p:txBody>
      </p:sp>
      <p:pic>
        <p:nvPicPr>
          <p:cNvPr id="6" name="Audio 5">
            <a:hlinkClick r:id="" action="ppaction://media"/>
            <a:extLst>
              <a:ext uri="{FF2B5EF4-FFF2-40B4-BE49-F238E27FC236}">
                <a16:creationId xmlns:a16="http://schemas.microsoft.com/office/drawing/2014/main" id="{CD46A1A3-CE46-4063-B33C-337A650E13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0476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3032"/>
    </mc:Choice>
    <mc:Fallback xmlns="">
      <p:transition spd="slow" advTm="43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5455"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7">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map&#10;&#10;Description automatically generated">
            <a:extLst>
              <a:ext uri="{FF2B5EF4-FFF2-40B4-BE49-F238E27FC236}">
                <a16:creationId xmlns:a16="http://schemas.microsoft.com/office/drawing/2014/main" id="{6F017CB9-D9F4-4C00-A259-9F05B42B196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11" name="Content Placeholder 10" descr="A picture containing computer&#10;&#10;Description automatically generated">
            <a:extLst>
              <a:ext uri="{FF2B5EF4-FFF2-40B4-BE49-F238E27FC236}">
                <a16:creationId xmlns:a16="http://schemas.microsoft.com/office/drawing/2014/main" id="{FDCA788D-A947-45AC-B241-A1DE55345D7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25" name="Freeform: Shape 19">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8C4F5C-EE32-4E2A-B57B-3FB6A99F41CA}"/>
              </a:ext>
            </a:extLst>
          </p:cNvPr>
          <p:cNvSpPr>
            <a:spLocks noGrp="1"/>
          </p:cNvSpPr>
          <p:nvPr>
            <p:ph type="title"/>
          </p:nvPr>
        </p:nvSpPr>
        <p:spPr>
          <a:xfrm>
            <a:off x="448056" y="681038"/>
            <a:ext cx="2804504" cy="1325563"/>
          </a:xfrm>
        </p:spPr>
        <p:txBody>
          <a:bodyPr anchor="ctr">
            <a:normAutofit/>
          </a:bodyPr>
          <a:lstStyle/>
          <a:p>
            <a:endParaRPr lang="en-GB" sz="2800" dirty="0"/>
          </a:p>
        </p:txBody>
      </p:sp>
      <p:sp>
        <p:nvSpPr>
          <p:cNvPr id="24" name="Rectangle 23">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Content Placeholder 14">
            <a:extLst>
              <a:ext uri="{FF2B5EF4-FFF2-40B4-BE49-F238E27FC236}">
                <a16:creationId xmlns:a16="http://schemas.microsoft.com/office/drawing/2014/main" id="{7F1514DC-5E07-4785-9780-CE1256E3F020}"/>
              </a:ext>
            </a:extLst>
          </p:cNvPr>
          <p:cNvSpPr>
            <a:spLocks noGrp="1"/>
          </p:cNvSpPr>
          <p:nvPr>
            <p:ph idx="1"/>
          </p:nvPr>
        </p:nvSpPr>
        <p:spPr>
          <a:xfrm>
            <a:off x="448056" y="2258171"/>
            <a:ext cx="2804504" cy="3918792"/>
          </a:xfrm>
        </p:spPr>
        <p:txBody>
          <a:bodyPr>
            <a:normAutofit/>
          </a:bodyPr>
          <a:lstStyle/>
          <a:p>
            <a:r>
              <a:rPr lang="en-US" sz="1800" dirty="0">
                <a:latin typeface="Arial Black" panose="020B0A04020102020204" pitchFamily="34" charset="0"/>
              </a:rPr>
              <a:t>‘Where you go, I will go; where you lodge, I will lodge; your people shall be my people; and your God my God.’</a:t>
            </a:r>
          </a:p>
        </p:txBody>
      </p:sp>
      <p:pic>
        <p:nvPicPr>
          <p:cNvPr id="3" name="Audio 2">
            <a:hlinkClick r:id="" action="ppaction://media"/>
            <a:extLst>
              <a:ext uri="{FF2B5EF4-FFF2-40B4-BE49-F238E27FC236}">
                <a16:creationId xmlns:a16="http://schemas.microsoft.com/office/drawing/2014/main" id="{CE44841B-1D18-444E-92D1-083F181F46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2662192"/>
      </p:ext>
    </p:extLst>
  </p:cSld>
  <p:clrMapOvr>
    <a:masterClrMapping/>
  </p:clrMapOvr>
  <mc:AlternateContent xmlns:mc="http://schemas.openxmlformats.org/markup-compatibility/2006" xmlns:p14="http://schemas.microsoft.com/office/powerpoint/2010/main">
    <mc:Choice Requires="p14">
      <p:transition spd="slow" p14:dur="2000" advTm="86545"/>
    </mc:Choice>
    <mc:Fallback xmlns="">
      <p:transition spd="slow" advTm="86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35C956CA-A8FB-4F91-A258-FBE459CD9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train crossing a bridge over a body of water&#10;&#10;Description automatically generated">
            <a:extLst>
              <a:ext uri="{FF2B5EF4-FFF2-40B4-BE49-F238E27FC236}">
                <a16:creationId xmlns:a16="http://schemas.microsoft.com/office/drawing/2014/main" id="{019F903C-2879-4EEA-9AD1-6C764FB9D3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46558" y="-1"/>
            <a:ext cx="6645441" cy="2391331"/>
          </a:xfrm>
          <a:prstGeom prst="rect">
            <a:avLst/>
          </a:prstGeom>
        </p:spPr>
      </p:pic>
      <p:pic>
        <p:nvPicPr>
          <p:cNvPr id="1026" name="Picture 2" descr="Berlin sued over dangerous conditions for refugees | News | DW ...">
            <a:extLst>
              <a:ext uri="{FF2B5EF4-FFF2-40B4-BE49-F238E27FC236}">
                <a16:creationId xmlns:a16="http://schemas.microsoft.com/office/drawing/2014/main" id="{CDE8CE29-59A6-4F71-BC57-06782698812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546558" y="2391337"/>
            <a:ext cx="6645441" cy="4466657"/>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87669"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30" name="Content Placeholder 1029">
            <a:extLst>
              <a:ext uri="{FF2B5EF4-FFF2-40B4-BE49-F238E27FC236}">
                <a16:creationId xmlns:a16="http://schemas.microsoft.com/office/drawing/2014/main" id="{882B351C-35CD-4A79-BBED-862119F1E3A3}"/>
              </a:ext>
            </a:extLst>
          </p:cNvPr>
          <p:cNvSpPr>
            <a:spLocks noGrp="1"/>
          </p:cNvSpPr>
          <p:nvPr>
            <p:ph idx="1"/>
          </p:nvPr>
        </p:nvSpPr>
        <p:spPr>
          <a:xfrm>
            <a:off x="1187668" y="2492080"/>
            <a:ext cx="4641631" cy="3015849"/>
          </a:xfrm>
        </p:spPr>
        <p:txBody>
          <a:bodyPr>
            <a:normAutofit fontScale="92500" lnSpcReduction="10000"/>
          </a:bodyPr>
          <a:lstStyle/>
          <a:p>
            <a:r>
              <a:rPr lang="en-US" sz="2000" dirty="0">
                <a:solidFill>
                  <a:schemeClr val="bg1"/>
                </a:solidFill>
                <a:latin typeface="Arial Black" panose="020B0A04020102020204" pitchFamily="34" charset="0"/>
              </a:rPr>
              <a:t>‘</a:t>
            </a:r>
            <a:r>
              <a:rPr lang="en-US" sz="2000" dirty="0" err="1">
                <a:solidFill>
                  <a:schemeClr val="bg1"/>
                </a:solidFill>
                <a:latin typeface="Arial Black" panose="020B0A04020102020204" pitchFamily="34" charset="0"/>
              </a:rPr>
              <a:t>Jetzt</a:t>
            </a:r>
            <a:r>
              <a:rPr lang="en-US" sz="2000" dirty="0">
                <a:solidFill>
                  <a:schemeClr val="bg1"/>
                </a:solidFill>
                <a:latin typeface="Arial Black" panose="020B0A04020102020204" pitchFamily="34" charset="0"/>
              </a:rPr>
              <a:t> </a:t>
            </a:r>
            <a:r>
              <a:rPr lang="en-US" sz="2000" dirty="0" err="1">
                <a:solidFill>
                  <a:schemeClr val="bg1"/>
                </a:solidFill>
                <a:latin typeface="Arial Black" panose="020B0A04020102020204" pitchFamily="34" charset="0"/>
              </a:rPr>
              <a:t>erst</a:t>
            </a:r>
            <a:r>
              <a:rPr lang="en-US" sz="2000" dirty="0">
                <a:solidFill>
                  <a:schemeClr val="bg1"/>
                </a:solidFill>
                <a:latin typeface="Arial Black" panose="020B0A04020102020204" pitchFamily="34" charset="0"/>
              </a:rPr>
              <a:t> hat </a:t>
            </a:r>
            <a:r>
              <a:rPr lang="en-US" sz="2000" dirty="0" err="1">
                <a:solidFill>
                  <a:schemeClr val="bg1"/>
                </a:solidFill>
                <a:latin typeface="Arial Black" panose="020B0A04020102020204" pitchFamily="34" charset="0"/>
              </a:rPr>
              <a:t>Rahua</a:t>
            </a:r>
            <a:r>
              <a:rPr lang="en-US" sz="2000" dirty="0">
                <a:solidFill>
                  <a:schemeClr val="bg1"/>
                </a:solidFill>
                <a:latin typeface="Arial Black" panose="020B0A04020102020204" pitchFamily="34" charset="0"/>
              </a:rPr>
              <a:t> </a:t>
            </a:r>
            <a:r>
              <a:rPr lang="en-US" sz="2000" dirty="0" err="1">
                <a:solidFill>
                  <a:schemeClr val="bg1"/>
                </a:solidFill>
                <a:latin typeface="Arial Black" panose="020B0A04020102020204" pitchFamily="34" charset="0"/>
              </a:rPr>
              <a:t>ganz</a:t>
            </a:r>
            <a:r>
              <a:rPr lang="en-US" sz="2000" dirty="0">
                <a:solidFill>
                  <a:schemeClr val="bg1"/>
                </a:solidFill>
                <a:latin typeface="Arial Black" panose="020B0A04020102020204" pitchFamily="34" charset="0"/>
              </a:rPr>
              <a:t> </a:t>
            </a:r>
            <a:r>
              <a:rPr lang="en-US" sz="2000" dirty="0" err="1">
                <a:solidFill>
                  <a:schemeClr val="bg1"/>
                </a:solidFill>
                <a:latin typeface="Arial Black" panose="020B0A04020102020204" pitchFamily="34" charset="0"/>
              </a:rPr>
              <a:t>begriffen</a:t>
            </a:r>
            <a:r>
              <a:rPr lang="en-US" sz="2000" dirty="0">
                <a:solidFill>
                  <a:schemeClr val="bg1"/>
                </a:solidFill>
                <a:latin typeface="Arial Black" panose="020B0A04020102020204" pitchFamily="34" charset="0"/>
              </a:rPr>
              <a:t>, </a:t>
            </a:r>
            <a:r>
              <a:rPr lang="en-US" sz="2000" dirty="0" err="1">
                <a:solidFill>
                  <a:schemeClr val="bg1"/>
                </a:solidFill>
                <a:latin typeface="Arial Black" panose="020B0A04020102020204" pitchFamily="34" charset="0"/>
              </a:rPr>
              <a:t>dass</a:t>
            </a:r>
            <a:r>
              <a:rPr lang="en-US" sz="2000" dirty="0">
                <a:solidFill>
                  <a:schemeClr val="bg1"/>
                </a:solidFill>
                <a:latin typeface="Arial Black" panose="020B0A04020102020204" pitchFamily="34" charset="0"/>
              </a:rPr>
              <a:t> </a:t>
            </a:r>
            <a:r>
              <a:rPr lang="en-US" sz="2000" dirty="0" err="1">
                <a:solidFill>
                  <a:schemeClr val="bg1"/>
                </a:solidFill>
                <a:latin typeface="Arial Black" panose="020B0A04020102020204" pitchFamily="34" charset="0"/>
              </a:rPr>
              <a:t>sie</a:t>
            </a:r>
            <a:r>
              <a:rPr lang="en-US" sz="2000" dirty="0">
                <a:solidFill>
                  <a:schemeClr val="bg1"/>
                </a:solidFill>
                <a:latin typeface="Arial Black" panose="020B0A04020102020204" pitchFamily="34" charset="0"/>
              </a:rPr>
              <a:t> </a:t>
            </a:r>
            <a:r>
              <a:rPr lang="en-US" sz="2000" dirty="0" err="1">
                <a:solidFill>
                  <a:schemeClr val="bg1"/>
                </a:solidFill>
                <a:latin typeface="Arial Black" panose="020B0A04020102020204" pitchFamily="34" charset="0"/>
              </a:rPr>
              <a:t>Nomadin</a:t>
            </a:r>
            <a:r>
              <a:rPr lang="en-US" sz="2000" dirty="0">
                <a:solidFill>
                  <a:schemeClr val="bg1"/>
                </a:solidFill>
                <a:latin typeface="Arial Black" panose="020B0A04020102020204" pitchFamily="34" charset="0"/>
              </a:rPr>
              <a:t> </a:t>
            </a:r>
            <a:r>
              <a:rPr lang="en-US" sz="2000" dirty="0" err="1">
                <a:solidFill>
                  <a:schemeClr val="bg1"/>
                </a:solidFill>
                <a:latin typeface="Arial Black" panose="020B0A04020102020204" pitchFamily="34" charset="0"/>
              </a:rPr>
              <a:t>bleiben</a:t>
            </a:r>
            <a:r>
              <a:rPr lang="en-US" sz="2000" dirty="0">
                <a:solidFill>
                  <a:schemeClr val="bg1"/>
                </a:solidFill>
                <a:latin typeface="Arial Black" panose="020B0A04020102020204" pitchFamily="34" charset="0"/>
              </a:rPr>
              <a:t> </a:t>
            </a:r>
            <a:r>
              <a:rPr lang="en-US" sz="2000" dirty="0" err="1">
                <a:solidFill>
                  <a:schemeClr val="bg1"/>
                </a:solidFill>
                <a:latin typeface="Arial Black" panose="020B0A04020102020204" pitchFamily="34" charset="0"/>
              </a:rPr>
              <a:t>wird</a:t>
            </a:r>
            <a:r>
              <a:rPr lang="en-US" sz="2000" dirty="0">
                <a:solidFill>
                  <a:schemeClr val="bg1"/>
                </a:solidFill>
                <a:latin typeface="Arial Black" panose="020B0A04020102020204" pitchFamily="34" charset="0"/>
              </a:rPr>
              <a:t>’ (Opel: </a:t>
            </a:r>
            <a:r>
              <a:rPr lang="en-US" sz="2000" i="1" dirty="0">
                <a:solidFill>
                  <a:schemeClr val="bg1"/>
                </a:solidFill>
                <a:latin typeface="Arial Black" panose="020B0A04020102020204" pitchFamily="34" charset="0"/>
              </a:rPr>
              <a:t>Ruth. </a:t>
            </a:r>
            <a:r>
              <a:rPr lang="en-US" sz="2000" i="1" dirty="0" err="1">
                <a:solidFill>
                  <a:schemeClr val="bg1"/>
                </a:solidFill>
                <a:latin typeface="Arial Black" panose="020B0A04020102020204" pitchFamily="34" charset="0"/>
              </a:rPr>
              <a:t>Moabit</a:t>
            </a:r>
            <a:r>
              <a:rPr lang="en-US" sz="2000" dirty="0">
                <a:solidFill>
                  <a:schemeClr val="bg1"/>
                </a:solidFill>
                <a:latin typeface="Arial Black" panose="020B0A04020102020204" pitchFamily="34" charset="0"/>
              </a:rPr>
              <a:t>, 2014)</a:t>
            </a:r>
          </a:p>
          <a:p>
            <a:endParaRPr lang="en-US" sz="2000" dirty="0">
              <a:solidFill>
                <a:schemeClr val="bg1"/>
              </a:solidFill>
            </a:endParaRPr>
          </a:p>
          <a:p>
            <a:endParaRPr lang="en-US" sz="2000" dirty="0">
              <a:solidFill>
                <a:schemeClr val="bg1"/>
              </a:solidFill>
            </a:endParaRPr>
          </a:p>
          <a:p>
            <a:r>
              <a:rPr lang="en-US" sz="2000" dirty="0">
                <a:solidFill>
                  <a:schemeClr val="bg1"/>
                </a:solidFill>
                <a:latin typeface="Arial Black" panose="020B0A04020102020204" pitchFamily="34" charset="0"/>
              </a:rPr>
              <a:t>Lucinda </a:t>
            </a:r>
            <a:r>
              <a:rPr lang="en-US" sz="2000" dirty="0" err="1">
                <a:solidFill>
                  <a:schemeClr val="bg1"/>
                </a:solidFill>
                <a:latin typeface="Arial Black" panose="020B0A04020102020204" pitchFamily="34" charset="0"/>
              </a:rPr>
              <a:t>Newns</a:t>
            </a:r>
            <a:r>
              <a:rPr lang="en-US" sz="2000" dirty="0">
                <a:solidFill>
                  <a:schemeClr val="bg1"/>
                </a:solidFill>
                <a:latin typeface="Arial Black" panose="020B0A04020102020204" pitchFamily="34" charset="0"/>
              </a:rPr>
              <a:t>, </a:t>
            </a:r>
            <a:r>
              <a:rPr lang="en-US" sz="2000" i="1" dirty="0">
                <a:solidFill>
                  <a:schemeClr val="bg1"/>
                </a:solidFill>
                <a:latin typeface="Arial Black" panose="020B0A04020102020204" pitchFamily="34" charset="0"/>
              </a:rPr>
              <a:t>Domestic Intersections in Contemporary Migration Fiction. Homing the Metropole </a:t>
            </a:r>
            <a:r>
              <a:rPr lang="en-US" sz="2000" dirty="0">
                <a:solidFill>
                  <a:schemeClr val="bg1"/>
                </a:solidFill>
                <a:latin typeface="Arial Black" panose="020B0A04020102020204" pitchFamily="34" charset="0"/>
              </a:rPr>
              <a:t>(2020)</a:t>
            </a:r>
          </a:p>
          <a:p>
            <a:endParaRPr lang="en-US" sz="2000" dirty="0">
              <a:solidFill>
                <a:schemeClr val="bg1"/>
              </a:solidFill>
            </a:endParaRPr>
          </a:p>
        </p:txBody>
      </p:sp>
      <p:pic>
        <p:nvPicPr>
          <p:cNvPr id="6" name="Audio 5">
            <a:hlinkClick r:id="" action="ppaction://media"/>
            <a:extLst>
              <a:ext uri="{FF2B5EF4-FFF2-40B4-BE49-F238E27FC236}">
                <a16:creationId xmlns:a16="http://schemas.microsoft.com/office/drawing/2014/main" id="{DF5D7961-F404-4883-B55B-F759E17908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408107FC-7DD7-4804-9471-B35F93AE4752}"/>
                  </a:ext>
                </a:extLst>
              </p14:cNvPr>
              <p14:cNvContentPartPr/>
              <p14:nvPr/>
            </p14:nvContentPartPr>
            <p14:xfrm>
              <a:off x="1877400" y="2928600"/>
              <a:ext cx="939240" cy="12960"/>
            </p14:xfrm>
          </p:contentPart>
        </mc:Choice>
        <mc:Fallback xmlns="">
          <p:pic>
            <p:nvPicPr>
              <p:cNvPr id="2" name="Ink 1">
                <a:extLst>
                  <a:ext uri="{FF2B5EF4-FFF2-40B4-BE49-F238E27FC236}">
                    <a16:creationId xmlns:a16="http://schemas.microsoft.com/office/drawing/2014/main" id="{408107FC-7DD7-4804-9471-B35F93AE4752}"/>
                  </a:ext>
                </a:extLst>
              </p:cNvPr>
              <p:cNvPicPr/>
              <p:nvPr/>
            </p:nvPicPr>
            <p:blipFill>
              <a:blip r:embed="rId8"/>
              <a:stretch>
                <a:fillRect/>
              </a:stretch>
            </p:blipFill>
            <p:spPr>
              <a:xfrm>
                <a:off x="1861560" y="2865240"/>
                <a:ext cx="970560" cy="139680"/>
              </a:xfrm>
              <a:prstGeom prst="rect">
                <a:avLst/>
              </a:prstGeom>
            </p:spPr>
          </p:pic>
        </mc:Fallback>
      </mc:AlternateContent>
    </p:spTree>
    <p:extLst>
      <p:ext uri="{BB962C8B-B14F-4D97-AF65-F5344CB8AC3E}">
        <p14:creationId xmlns:p14="http://schemas.microsoft.com/office/powerpoint/2010/main" val="2033307078"/>
      </p:ext>
    </p:extLst>
  </p:cSld>
  <p:clrMapOvr>
    <a:masterClrMapping/>
  </p:clrMapOvr>
  <mc:AlternateContent xmlns:mc="http://schemas.openxmlformats.org/markup-compatibility/2006" xmlns:p14="http://schemas.microsoft.com/office/powerpoint/2010/main">
    <mc:Choice Requires="p14">
      <p:transition spd="slow" p14:dur="2000" advTm="210893"/>
    </mc:Choice>
    <mc:Fallback xmlns="">
      <p:transition spd="slow" advTm="210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36" name="Rectangle 191">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text on a black background&#10;&#10;Description automatically generated">
            <a:extLst>
              <a:ext uri="{FF2B5EF4-FFF2-40B4-BE49-F238E27FC236}">
                <a16:creationId xmlns:a16="http://schemas.microsoft.com/office/drawing/2014/main" id="{1F754F8C-52AF-4001-85EE-214B02CABF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20" y="10"/>
            <a:ext cx="2970445" cy="3383269"/>
          </a:xfrm>
          <a:prstGeom prst="rect">
            <a:avLst/>
          </a:prstGeom>
        </p:spPr>
      </p:pic>
      <p:pic>
        <p:nvPicPr>
          <p:cNvPr id="1028" name="Picture 4" descr="Wohnungslosigkeit in der Hauptstadt: Berlin hat wenig Personal zur ...">
            <a:extLst>
              <a:ext uri="{FF2B5EF4-FFF2-40B4-BE49-F238E27FC236}">
                <a16:creationId xmlns:a16="http://schemas.microsoft.com/office/drawing/2014/main" id="{E5E5AEAB-1BEB-4E19-9D0E-4365CB84319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2"/>
          <a:stretch/>
        </p:blipFill>
        <p:spPr bwMode="auto">
          <a:xfrm>
            <a:off x="6145909" y="10"/>
            <a:ext cx="2971800" cy="33832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building, sign, refrigerator, sitting&#10;&#10;Description automatically generated">
            <a:extLst>
              <a:ext uri="{FF2B5EF4-FFF2-40B4-BE49-F238E27FC236}">
                <a16:creationId xmlns:a16="http://schemas.microsoft.com/office/drawing/2014/main" id="{19232533-075F-4A53-BDD4-BBE470C2EA2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4" b="-5"/>
          <a:stretch/>
        </p:blipFill>
        <p:spPr>
          <a:xfrm>
            <a:off x="9220200" y="10"/>
            <a:ext cx="2971800" cy="3383268"/>
          </a:xfrm>
          <a:prstGeom prst="rect">
            <a:avLst/>
          </a:prstGeom>
        </p:spPr>
      </p:pic>
      <p:pic>
        <p:nvPicPr>
          <p:cNvPr id="5" name="Content Placeholder 4" descr="A close up of a logo&#10;&#10;Description automatically generated">
            <a:extLst>
              <a:ext uri="{FF2B5EF4-FFF2-40B4-BE49-F238E27FC236}">
                <a16:creationId xmlns:a16="http://schemas.microsoft.com/office/drawing/2014/main" id="{B2C96F7B-EF5B-4AE1-A78F-A7922B5DFA8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17" y="3474720"/>
            <a:ext cx="2970465" cy="3383280"/>
          </a:xfrm>
          <a:prstGeom prst="rect">
            <a:avLst/>
          </a:prstGeom>
        </p:spPr>
      </p:pic>
      <p:sp>
        <p:nvSpPr>
          <p:cNvPr id="1037" name="Rectangle 192">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39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A821F5-2284-479E-9EA7-A2D95DF65004}"/>
              </a:ext>
            </a:extLst>
          </p:cNvPr>
          <p:cNvSpPr>
            <a:spLocks noGrp="1"/>
          </p:cNvSpPr>
          <p:nvPr>
            <p:ph type="title"/>
          </p:nvPr>
        </p:nvSpPr>
        <p:spPr>
          <a:xfrm>
            <a:off x="6491653" y="3799272"/>
            <a:ext cx="5193748" cy="637124"/>
          </a:xfrm>
        </p:spPr>
        <p:txBody>
          <a:bodyPr>
            <a:normAutofit fontScale="90000"/>
          </a:bodyPr>
          <a:lstStyle/>
          <a:p>
            <a:r>
              <a:rPr lang="en-GB" sz="3200" dirty="0">
                <a:solidFill>
                  <a:srgbClr val="FFFFFF"/>
                </a:solidFill>
                <a:latin typeface="Arial Black" panose="020B0A04020102020204" pitchFamily="34" charset="0"/>
              </a:rPr>
              <a:t>Belonging and the City</a:t>
            </a:r>
          </a:p>
        </p:txBody>
      </p:sp>
      <p:sp>
        <p:nvSpPr>
          <p:cNvPr id="1032" name="Content Placeholder 1031">
            <a:extLst>
              <a:ext uri="{FF2B5EF4-FFF2-40B4-BE49-F238E27FC236}">
                <a16:creationId xmlns:a16="http://schemas.microsoft.com/office/drawing/2014/main" id="{3DB305D8-7384-42A0-A0B3-7864F184C212}"/>
              </a:ext>
            </a:extLst>
          </p:cNvPr>
          <p:cNvSpPr>
            <a:spLocks noGrp="1"/>
          </p:cNvSpPr>
          <p:nvPr>
            <p:ph idx="1"/>
          </p:nvPr>
        </p:nvSpPr>
        <p:spPr>
          <a:xfrm>
            <a:off x="6479648" y="4510585"/>
            <a:ext cx="5366610" cy="1758732"/>
          </a:xfrm>
        </p:spPr>
        <p:txBody>
          <a:bodyPr>
            <a:normAutofit/>
          </a:bodyPr>
          <a:lstStyle/>
          <a:p>
            <a:r>
              <a:rPr lang="en-US" sz="1800" dirty="0">
                <a:solidFill>
                  <a:srgbClr val="FFFFFF"/>
                </a:solidFill>
                <a:latin typeface="Arial Black" panose="020B0A04020102020204" pitchFamily="34" charset="0"/>
              </a:rPr>
              <a:t>Poverty, homelessness and gentrification in Berlin in film and literature</a:t>
            </a:r>
          </a:p>
        </p:txBody>
      </p:sp>
      <p:pic>
        <p:nvPicPr>
          <p:cNvPr id="9" name="Picture 4" descr="Berliner Hinterhöfe: 5 Überraschungen in Mitte">
            <a:extLst>
              <a:ext uri="{FF2B5EF4-FFF2-40B4-BE49-F238E27FC236}">
                <a16:creationId xmlns:a16="http://schemas.microsoft.com/office/drawing/2014/main" id="{C63BD8C4-D54A-43B4-87AE-2EAD70891936}"/>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059902" y="3474719"/>
            <a:ext cx="2970466" cy="33832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book&#10;&#10;Description automatically generated">
            <a:extLst>
              <a:ext uri="{FF2B5EF4-FFF2-40B4-BE49-F238E27FC236}">
                <a16:creationId xmlns:a16="http://schemas.microsoft.com/office/drawing/2014/main" id="{DFAA338F-6E00-4A5D-A21D-E3324E7FA9C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44968" y="0"/>
            <a:ext cx="2224404" cy="3492000"/>
          </a:xfrm>
          <a:prstGeom prst="rect">
            <a:avLst/>
          </a:prstGeom>
        </p:spPr>
      </p:pic>
      <p:pic>
        <p:nvPicPr>
          <p:cNvPr id="10" name="Audio 9">
            <a:hlinkClick r:id="" action="ppaction://media"/>
            <a:extLst>
              <a:ext uri="{FF2B5EF4-FFF2-40B4-BE49-F238E27FC236}">
                <a16:creationId xmlns:a16="http://schemas.microsoft.com/office/drawing/2014/main" id="{EED27501-2EBB-4A89-8A5C-7864265A5EA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3560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0775"/>
    </mc:Choice>
    <mc:Fallback xmlns="">
      <p:transition spd="slow" advTm="230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E14010-E116-4A05-89C8-E79C298475CF}"/>
              </a:ext>
            </a:extLst>
          </p:cNvPr>
          <p:cNvSpPr>
            <a:spLocks noGrp="1"/>
          </p:cNvSpPr>
          <p:nvPr>
            <p:ph type="title"/>
          </p:nvPr>
        </p:nvSpPr>
        <p:spPr>
          <a:xfrm>
            <a:off x="524256" y="4767072"/>
            <a:ext cx="6594189" cy="1625210"/>
          </a:xfrm>
        </p:spPr>
        <p:txBody>
          <a:bodyPr>
            <a:normAutofit/>
          </a:bodyPr>
          <a:lstStyle/>
          <a:p>
            <a:pPr algn="r"/>
            <a:r>
              <a:rPr lang="en-GB" sz="3700">
                <a:solidFill>
                  <a:srgbClr val="FFFFFF"/>
                </a:solidFill>
                <a:latin typeface="Arial Black" panose="020B0A04020102020204" pitchFamily="34" charset="0"/>
              </a:rPr>
              <a:t>Challenges associated with ‘the home’ and private spaces</a:t>
            </a:r>
          </a:p>
        </p:txBody>
      </p:sp>
      <p:pic>
        <p:nvPicPr>
          <p:cNvPr id="5" name="Content Placeholder 4" descr="A large empty room&#10;&#10;Description automatically generated">
            <a:extLst>
              <a:ext uri="{FF2B5EF4-FFF2-40B4-BE49-F238E27FC236}">
                <a16:creationId xmlns:a16="http://schemas.microsoft.com/office/drawing/2014/main" id="{F446D9A8-E680-42DA-9292-A24B8710473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b="-1"/>
          <a:stretch/>
        </p:blipFill>
        <p:spPr>
          <a:xfrm>
            <a:off x="327547" y="461295"/>
            <a:ext cx="7058306" cy="4107392"/>
          </a:xfrm>
          <a:prstGeom prst="rect">
            <a:avLst/>
          </a:prstGeom>
        </p:spPr>
      </p:pic>
      <p:sp>
        <p:nvSpPr>
          <p:cNvPr id="21"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93CEEE03-2F8C-4709-9BCC-CA014284FF62}"/>
              </a:ext>
            </a:extLst>
          </p:cNvPr>
          <p:cNvSpPr>
            <a:spLocks noGrp="1"/>
          </p:cNvSpPr>
          <p:nvPr>
            <p:ph idx="1"/>
          </p:nvPr>
        </p:nvSpPr>
        <p:spPr>
          <a:xfrm>
            <a:off x="8029319" y="917725"/>
            <a:ext cx="3424739" cy="4852362"/>
          </a:xfrm>
        </p:spPr>
        <p:txBody>
          <a:bodyPr anchor="ctr">
            <a:normAutofit/>
          </a:bodyPr>
          <a:lstStyle/>
          <a:p>
            <a:pPr marL="0" indent="0">
              <a:buNone/>
            </a:pPr>
            <a:r>
              <a:rPr lang="en-GB" sz="2000" dirty="0">
                <a:solidFill>
                  <a:srgbClr val="FFFFFF"/>
                </a:solidFill>
              </a:rPr>
              <a:t>We associate home with ‘stasis, boundaries, identity and fixity. Home is implicitly constructed as a purified space of belonging in which the subject is too comfortable to question the limits or borders of her or his experience, indeed, where the subject is so at ease that she or he does not think’. (Ara Ahmed, </a:t>
            </a:r>
            <a:r>
              <a:rPr lang="en-GB" sz="2000" i="1" dirty="0">
                <a:solidFill>
                  <a:srgbClr val="FFFFFF"/>
                </a:solidFill>
              </a:rPr>
              <a:t>Strange Encounters: Embodied Others in Post-Coloniality</a:t>
            </a:r>
            <a:r>
              <a:rPr lang="en-GB" sz="2000" dirty="0">
                <a:solidFill>
                  <a:srgbClr val="FFFFFF"/>
                </a:solidFill>
              </a:rPr>
              <a:t>, 2000, p. 87)</a:t>
            </a:r>
          </a:p>
          <a:p>
            <a:endParaRPr lang="en-US" sz="2000" dirty="0">
              <a:solidFill>
                <a:srgbClr val="FFFFFF"/>
              </a:solidFill>
            </a:endParaRPr>
          </a:p>
        </p:txBody>
      </p:sp>
      <p:pic>
        <p:nvPicPr>
          <p:cNvPr id="3" name="Audio 2">
            <a:hlinkClick r:id="" action="ppaction://media"/>
            <a:extLst>
              <a:ext uri="{FF2B5EF4-FFF2-40B4-BE49-F238E27FC236}">
                <a16:creationId xmlns:a16="http://schemas.microsoft.com/office/drawing/2014/main" id="{CCC45ADF-DBB6-43B4-8567-1A04E493F1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59800686"/>
      </p:ext>
    </p:extLst>
  </p:cSld>
  <p:clrMapOvr>
    <a:masterClrMapping/>
  </p:clrMapOvr>
  <mc:AlternateContent xmlns:mc="http://schemas.openxmlformats.org/markup-compatibility/2006" xmlns:p14="http://schemas.microsoft.com/office/powerpoint/2010/main">
    <mc:Choice Requires="p14">
      <p:transition spd="slow" p14:dur="2000" advTm="60886"/>
    </mc:Choice>
    <mc:Fallback xmlns="">
      <p:transition spd="slow" advTm="60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58FC6C2-FC1C-43C9-85FD-3AAC4C8B3F75}"/>
              </a:ext>
            </a:extLst>
          </p:cNvPr>
          <p:cNvSpPr>
            <a:spLocks noGrp="1"/>
          </p:cNvSpPr>
          <p:nvPr>
            <p:ph type="title"/>
          </p:nvPr>
        </p:nvSpPr>
        <p:spPr>
          <a:xfrm>
            <a:off x="640079" y="2053641"/>
            <a:ext cx="3669161" cy="2760098"/>
          </a:xfrm>
        </p:spPr>
        <p:txBody>
          <a:bodyPr>
            <a:normAutofit/>
          </a:bodyPr>
          <a:lstStyle/>
          <a:p>
            <a:r>
              <a:rPr lang="en-GB" dirty="0">
                <a:solidFill>
                  <a:srgbClr val="FFFFFF"/>
                </a:solidFill>
                <a:latin typeface="Arial Black" panose="020B0A04020102020204" pitchFamily="34" charset="0"/>
              </a:rPr>
              <a:t>Home(s)</a:t>
            </a:r>
          </a:p>
        </p:txBody>
      </p:sp>
      <p:sp>
        <p:nvSpPr>
          <p:cNvPr id="3" name="Content Placeholder 2">
            <a:extLst>
              <a:ext uri="{FF2B5EF4-FFF2-40B4-BE49-F238E27FC236}">
                <a16:creationId xmlns:a16="http://schemas.microsoft.com/office/drawing/2014/main" id="{E08A1039-AFEE-4579-A1EF-0788F0ABB40C}"/>
              </a:ext>
            </a:extLst>
          </p:cNvPr>
          <p:cNvSpPr>
            <a:spLocks noGrp="1"/>
          </p:cNvSpPr>
          <p:nvPr>
            <p:ph idx="1"/>
          </p:nvPr>
        </p:nvSpPr>
        <p:spPr>
          <a:xfrm>
            <a:off x="6090574" y="801866"/>
            <a:ext cx="5306084" cy="5230634"/>
          </a:xfrm>
        </p:spPr>
        <p:txBody>
          <a:bodyPr anchor="ctr">
            <a:normAutofit/>
          </a:bodyPr>
          <a:lstStyle/>
          <a:p>
            <a:pPr marL="0" indent="0">
              <a:buNone/>
            </a:pPr>
            <a:r>
              <a:rPr lang="en-GB" sz="2000" dirty="0">
                <a:solidFill>
                  <a:srgbClr val="000000"/>
                </a:solidFill>
                <a:latin typeface="Arial Black" panose="020B0A04020102020204" pitchFamily="34" charset="0"/>
              </a:rPr>
              <a:t>1. Arrival and temporary spaces (‘</a:t>
            </a:r>
            <a:r>
              <a:rPr lang="en-GB" sz="2000" dirty="0" err="1">
                <a:solidFill>
                  <a:srgbClr val="000000"/>
                </a:solidFill>
                <a:latin typeface="Arial Black" panose="020B0A04020102020204" pitchFamily="34" charset="0"/>
              </a:rPr>
              <a:t>Rahua</a:t>
            </a:r>
            <a:r>
              <a:rPr lang="en-GB" sz="2000" dirty="0">
                <a:solidFill>
                  <a:srgbClr val="000000"/>
                </a:solidFill>
                <a:latin typeface="Arial Black" panose="020B0A04020102020204" pitchFamily="34" charset="0"/>
              </a:rPr>
              <a:t>, die </a:t>
            </a:r>
            <a:r>
              <a:rPr lang="en-GB" sz="2000" dirty="0" err="1">
                <a:solidFill>
                  <a:srgbClr val="000000"/>
                </a:solidFill>
                <a:latin typeface="Arial Black" panose="020B0A04020102020204" pitchFamily="34" charset="0"/>
              </a:rPr>
              <a:t>Heimatlose</a:t>
            </a:r>
            <a:r>
              <a:rPr lang="en-GB" sz="2000" dirty="0">
                <a:solidFill>
                  <a:srgbClr val="000000"/>
                </a:solidFill>
                <a:latin typeface="Arial Black" panose="020B0A04020102020204" pitchFamily="34" charset="0"/>
              </a:rPr>
              <a:t>’, p. 21). (‘</a:t>
            </a:r>
            <a:r>
              <a:rPr lang="en-GB" sz="2000" dirty="0" err="1">
                <a:solidFill>
                  <a:srgbClr val="000000"/>
                </a:solidFill>
                <a:latin typeface="Arial Black" panose="020B0A04020102020204" pitchFamily="34" charset="0"/>
              </a:rPr>
              <a:t>Seit</a:t>
            </a:r>
            <a:r>
              <a:rPr lang="en-GB" sz="2000" dirty="0">
                <a:solidFill>
                  <a:srgbClr val="000000"/>
                </a:solidFill>
                <a:latin typeface="Arial Black" panose="020B0A04020102020204" pitchFamily="34" charset="0"/>
              </a:rPr>
              <a:t> </a:t>
            </a:r>
            <a:r>
              <a:rPr lang="en-GB" sz="2000" dirty="0" err="1">
                <a:solidFill>
                  <a:srgbClr val="000000"/>
                </a:solidFill>
                <a:latin typeface="Arial Black" panose="020B0A04020102020204" pitchFamily="34" charset="0"/>
              </a:rPr>
              <a:t>Rahua</a:t>
            </a:r>
            <a:r>
              <a:rPr lang="en-GB" sz="2000" dirty="0">
                <a:solidFill>
                  <a:srgbClr val="000000"/>
                </a:solidFill>
                <a:latin typeface="Arial Black" panose="020B0A04020102020204" pitchFamily="34" charset="0"/>
              </a:rPr>
              <a:t> </a:t>
            </a:r>
            <a:r>
              <a:rPr lang="en-GB" sz="2000" dirty="0" err="1">
                <a:solidFill>
                  <a:srgbClr val="000000"/>
                </a:solidFill>
                <a:latin typeface="Arial Black" panose="020B0A04020102020204" pitchFamily="34" charset="0"/>
              </a:rPr>
              <a:t>bei</a:t>
            </a:r>
            <a:r>
              <a:rPr lang="en-GB" sz="2000" dirty="0">
                <a:solidFill>
                  <a:srgbClr val="000000"/>
                </a:solidFill>
                <a:latin typeface="Arial Black" panose="020B0A04020102020204" pitchFamily="34" charset="0"/>
              </a:rPr>
              <a:t> Noemi und Tom </a:t>
            </a:r>
            <a:r>
              <a:rPr lang="en-GB" sz="2000" dirty="0" err="1">
                <a:solidFill>
                  <a:srgbClr val="000000"/>
                </a:solidFill>
                <a:latin typeface="Arial Black" panose="020B0A04020102020204" pitchFamily="34" charset="0"/>
              </a:rPr>
              <a:t>ihr</a:t>
            </a:r>
            <a:r>
              <a:rPr lang="en-GB" sz="2000" dirty="0">
                <a:solidFill>
                  <a:srgbClr val="000000"/>
                </a:solidFill>
                <a:latin typeface="Arial Black" panose="020B0A04020102020204" pitchFamily="34" charset="0"/>
              </a:rPr>
              <a:t> Zimmer hat, </a:t>
            </a:r>
            <a:r>
              <a:rPr lang="en-GB" sz="2000" dirty="0" err="1">
                <a:solidFill>
                  <a:srgbClr val="000000"/>
                </a:solidFill>
                <a:latin typeface="Arial Black" panose="020B0A04020102020204" pitchFamily="34" charset="0"/>
              </a:rPr>
              <a:t>denkt</a:t>
            </a:r>
            <a:r>
              <a:rPr lang="en-GB" sz="2000" dirty="0">
                <a:solidFill>
                  <a:srgbClr val="000000"/>
                </a:solidFill>
                <a:latin typeface="Arial Black" panose="020B0A04020102020204" pitchFamily="34" charset="0"/>
              </a:rPr>
              <a:t> </a:t>
            </a:r>
            <a:r>
              <a:rPr lang="en-GB" sz="2000" dirty="0" err="1">
                <a:solidFill>
                  <a:srgbClr val="000000"/>
                </a:solidFill>
                <a:latin typeface="Arial Black" panose="020B0A04020102020204" pitchFamily="34" charset="0"/>
              </a:rPr>
              <a:t>sie</a:t>
            </a:r>
            <a:r>
              <a:rPr lang="en-GB" sz="2000" dirty="0">
                <a:solidFill>
                  <a:srgbClr val="000000"/>
                </a:solidFill>
                <a:latin typeface="Arial Black" panose="020B0A04020102020204" pitchFamily="34" charset="0"/>
              </a:rPr>
              <a:t> an Asmara. Das Licht </a:t>
            </a:r>
            <a:r>
              <a:rPr lang="en-GB" sz="2000" dirty="0" err="1">
                <a:solidFill>
                  <a:srgbClr val="000000"/>
                </a:solidFill>
                <a:latin typeface="Arial Black" panose="020B0A04020102020204" pitchFamily="34" charset="0"/>
              </a:rPr>
              <a:t>dort</a:t>
            </a:r>
            <a:r>
              <a:rPr lang="en-GB" sz="2000" dirty="0">
                <a:solidFill>
                  <a:srgbClr val="000000"/>
                </a:solidFill>
                <a:latin typeface="Arial Black" panose="020B0A04020102020204" pitchFamily="34" charset="0"/>
              </a:rPr>
              <a:t>, die </a:t>
            </a:r>
            <a:r>
              <a:rPr lang="en-GB" sz="2000" dirty="0" err="1">
                <a:solidFill>
                  <a:srgbClr val="000000"/>
                </a:solidFill>
                <a:latin typeface="Arial Black" panose="020B0A04020102020204" pitchFamily="34" charset="0"/>
              </a:rPr>
              <a:t>Luft</a:t>
            </a:r>
            <a:r>
              <a:rPr lang="en-GB" sz="2000" dirty="0">
                <a:solidFill>
                  <a:srgbClr val="000000"/>
                </a:solidFill>
                <a:latin typeface="Arial Black" panose="020B0A04020102020204" pitchFamily="34" charset="0"/>
              </a:rPr>
              <a:t>, die </a:t>
            </a:r>
            <a:r>
              <a:rPr lang="en-GB" sz="2000" dirty="0" err="1">
                <a:solidFill>
                  <a:srgbClr val="000000"/>
                </a:solidFill>
                <a:latin typeface="Arial Black" panose="020B0A04020102020204" pitchFamily="34" charset="0"/>
              </a:rPr>
              <a:t>Gerüche</a:t>
            </a:r>
            <a:r>
              <a:rPr lang="en-GB" sz="2000" dirty="0">
                <a:solidFill>
                  <a:srgbClr val="000000"/>
                </a:solidFill>
                <a:latin typeface="Arial Black" panose="020B0A04020102020204" pitchFamily="34" charset="0"/>
              </a:rPr>
              <a:t>, die </a:t>
            </a:r>
            <a:r>
              <a:rPr lang="en-GB" sz="2000" dirty="0" err="1">
                <a:solidFill>
                  <a:srgbClr val="000000"/>
                </a:solidFill>
                <a:latin typeface="Arial Black" panose="020B0A04020102020204" pitchFamily="34" charset="0"/>
              </a:rPr>
              <a:t>Musik</a:t>
            </a:r>
            <a:r>
              <a:rPr lang="en-GB" sz="2000" dirty="0">
                <a:solidFill>
                  <a:srgbClr val="000000"/>
                </a:solidFill>
                <a:latin typeface="Arial Black" panose="020B0A04020102020204" pitchFamily="34" charset="0"/>
              </a:rPr>
              <a:t>, die </a:t>
            </a:r>
            <a:r>
              <a:rPr lang="en-GB" sz="2000" dirty="0" err="1">
                <a:solidFill>
                  <a:srgbClr val="000000"/>
                </a:solidFill>
                <a:latin typeface="Arial Black" panose="020B0A04020102020204" pitchFamily="34" charset="0"/>
              </a:rPr>
              <a:t>Blicke</a:t>
            </a:r>
            <a:r>
              <a:rPr lang="en-GB" sz="2000" dirty="0">
                <a:solidFill>
                  <a:srgbClr val="000000"/>
                </a:solidFill>
                <a:latin typeface="Arial Black" panose="020B0A04020102020204" pitchFamily="34" charset="0"/>
              </a:rPr>
              <a:t>, die </a:t>
            </a:r>
            <a:r>
              <a:rPr lang="en-GB" sz="2000" dirty="0" err="1">
                <a:solidFill>
                  <a:srgbClr val="000000"/>
                </a:solidFill>
                <a:latin typeface="Arial Black" panose="020B0A04020102020204" pitchFamily="34" charset="0"/>
              </a:rPr>
              <a:t>Nachbarn</a:t>
            </a:r>
            <a:r>
              <a:rPr lang="en-GB" sz="2000" dirty="0">
                <a:solidFill>
                  <a:srgbClr val="000000"/>
                </a:solidFill>
                <a:latin typeface="Arial Black" panose="020B0A04020102020204" pitchFamily="34" charset="0"/>
              </a:rPr>
              <a:t>. All das hat </a:t>
            </a:r>
            <a:r>
              <a:rPr lang="en-GB" sz="2000" dirty="0" err="1">
                <a:solidFill>
                  <a:srgbClr val="000000"/>
                </a:solidFill>
                <a:latin typeface="Arial Black" panose="020B0A04020102020204" pitchFamily="34" charset="0"/>
              </a:rPr>
              <a:t>sie</a:t>
            </a:r>
            <a:r>
              <a:rPr lang="en-GB" sz="2000" dirty="0">
                <a:solidFill>
                  <a:srgbClr val="000000"/>
                </a:solidFill>
                <a:latin typeface="Arial Black" panose="020B0A04020102020204" pitchFamily="34" charset="0"/>
              </a:rPr>
              <a:t> </a:t>
            </a:r>
            <a:r>
              <a:rPr lang="en-GB" sz="2000" dirty="0" err="1">
                <a:solidFill>
                  <a:srgbClr val="000000"/>
                </a:solidFill>
                <a:latin typeface="Arial Black" panose="020B0A04020102020204" pitchFamily="34" charset="0"/>
              </a:rPr>
              <a:t>zurückgelassen</a:t>
            </a:r>
            <a:r>
              <a:rPr lang="en-GB" sz="2000" dirty="0">
                <a:solidFill>
                  <a:srgbClr val="000000"/>
                </a:solidFill>
                <a:latin typeface="Arial Black" panose="020B0A04020102020204" pitchFamily="34" charset="0"/>
              </a:rPr>
              <a:t>. Um </a:t>
            </a:r>
            <a:r>
              <a:rPr lang="en-GB" sz="2000" dirty="0" err="1">
                <a:solidFill>
                  <a:srgbClr val="000000"/>
                </a:solidFill>
                <a:latin typeface="Arial Black" panose="020B0A04020102020204" pitchFamily="34" charset="0"/>
              </a:rPr>
              <a:t>Freiheit</a:t>
            </a:r>
            <a:r>
              <a:rPr lang="en-GB" sz="2000" dirty="0">
                <a:solidFill>
                  <a:srgbClr val="000000"/>
                </a:solidFill>
                <a:latin typeface="Arial Black" panose="020B0A04020102020204" pitchFamily="34" charset="0"/>
              </a:rPr>
              <a:t> </a:t>
            </a:r>
            <a:r>
              <a:rPr lang="en-GB" sz="2000" dirty="0" err="1">
                <a:solidFill>
                  <a:srgbClr val="000000"/>
                </a:solidFill>
                <a:latin typeface="Arial Black" panose="020B0A04020102020204" pitchFamily="34" charset="0"/>
              </a:rPr>
              <a:t>zu</a:t>
            </a:r>
            <a:r>
              <a:rPr lang="en-GB" sz="2000" dirty="0">
                <a:solidFill>
                  <a:srgbClr val="000000"/>
                </a:solidFill>
                <a:latin typeface="Arial Black" panose="020B0A04020102020204" pitchFamily="34" charset="0"/>
              </a:rPr>
              <a:t> </a:t>
            </a:r>
            <a:r>
              <a:rPr lang="en-GB" sz="2000" dirty="0" err="1">
                <a:solidFill>
                  <a:srgbClr val="000000"/>
                </a:solidFill>
                <a:latin typeface="Arial Black" panose="020B0A04020102020204" pitchFamily="34" charset="0"/>
              </a:rPr>
              <a:t>finden</a:t>
            </a:r>
            <a:r>
              <a:rPr lang="en-GB" sz="2000" dirty="0">
                <a:solidFill>
                  <a:srgbClr val="000000"/>
                </a:solidFill>
                <a:latin typeface="Arial Black" panose="020B0A04020102020204" pitchFamily="34" charset="0"/>
              </a:rPr>
              <a:t>. In Europa. (…) Sie hat </a:t>
            </a:r>
            <a:r>
              <a:rPr lang="en-GB" sz="2000" dirty="0" err="1">
                <a:solidFill>
                  <a:srgbClr val="000000"/>
                </a:solidFill>
                <a:latin typeface="Arial Black" panose="020B0A04020102020204" pitchFamily="34" charset="0"/>
              </a:rPr>
              <a:t>ein</a:t>
            </a:r>
            <a:r>
              <a:rPr lang="en-GB" sz="2000" dirty="0">
                <a:solidFill>
                  <a:srgbClr val="000000"/>
                </a:solidFill>
                <a:latin typeface="Arial Black" panose="020B0A04020102020204" pitchFamily="34" charset="0"/>
              </a:rPr>
              <a:t> Zimmer in </a:t>
            </a:r>
            <a:r>
              <a:rPr lang="en-GB" sz="2000" dirty="0" err="1">
                <a:solidFill>
                  <a:srgbClr val="000000"/>
                </a:solidFill>
                <a:latin typeface="Arial Black" panose="020B0A04020102020204" pitchFamily="34" charset="0"/>
              </a:rPr>
              <a:t>Merkelland</a:t>
            </a:r>
            <a:r>
              <a:rPr lang="en-GB" sz="2000" dirty="0">
                <a:solidFill>
                  <a:srgbClr val="000000"/>
                </a:solidFill>
                <a:latin typeface="Arial Black" panose="020B0A04020102020204" pitchFamily="34" charset="0"/>
              </a:rPr>
              <a:t>,’ p. 67) </a:t>
            </a:r>
          </a:p>
          <a:p>
            <a:pPr marL="0" indent="0">
              <a:buNone/>
            </a:pPr>
            <a:r>
              <a:rPr lang="en-GB" sz="2000" dirty="0">
                <a:solidFill>
                  <a:srgbClr val="000000"/>
                </a:solidFill>
                <a:latin typeface="Arial Black" panose="020B0A04020102020204" pitchFamily="34" charset="0"/>
              </a:rPr>
              <a:t>2. Dreamscapes (‘London: </a:t>
            </a:r>
            <a:r>
              <a:rPr lang="en-GB" sz="2000" dirty="0" err="1">
                <a:solidFill>
                  <a:srgbClr val="000000"/>
                </a:solidFill>
                <a:latin typeface="Arial Black" panose="020B0A04020102020204" pitchFamily="34" charset="0"/>
              </a:rPr>
              <a:t>Alle</a:t>
            </a:r>
            <a:r>
              <a:rPr lang="en-GB" sz="2000" dirty="0">
                <a:solidFill>
                  <a:srgbClr val="000000"/>
                </a:solidFill>
                <a:latin typeface="Arial Black" panose="020B0A04020102020204" pitchFamily="34" charset="0"/>
              </a:rPr>
              <a:t> </a:t>
            </a:r>
            <a:r>
              <a:rPr lang="en-GB" sz="2000" dirty="0" err="1">
                <a:solidFill>
                  <a:srgbClr val="000000"/>
                </a:solidFill>
                <a:latin typeface="Arial Black" panose="020B0A04020102020204" pitchFamily="34" charset="0"/>
              </a:rPr>
              <a:t>wollten</a:t>
            </a:r>
            <a:r>
              <a:rPr lang="en-GB" sz="2000" dirty="0">
                <a:solidFill>
                  <a:srgbClr val="000000"/>
                </a:solidFill>
                <a:latin typeface="Arial Black" panose="020B0A04020102020204" pitchFamily="34" charset="0"/>
              </a:rPr>
              <a:t> da </a:t>
            </a:r>
            <a:r>
              <a:rPr lang="en-GB" sz="2000" dirty="0" err="1">
                <a:solidFill>
                  <a:srgbClr val="000000"/>
                </a:solidFill>
                <a:latin typeface="Arial Black" panose="020B0A04020102020204" pitchFamily="34" charset="0"/>
              </a:rPr>
              <a:t>hin</a:t>
            </a:r>
            <a:r>
              <a:rPr lang="en-GB" sz="2000" dirty="0">
                <a:solidFill>
                  <a:srgbClr val="000000"/>
                </a:solidFill>
                <a:latin typeface="Arial Black" panose="020B0A04020102020204" pitchFamily="34" charset="0"/>
              </a:rPr>
              <a:t>. Der Garten Eden </a:t>
            </a:r>
            <a:r>
              <a:rPr lang="en-GB" sz="2000" dirty="0" err="1">
                <a:solidFill>
                  <a:srgbClr val="000000"/>
                </a:solidFill>
                <a:latin typeface="Arial Black" panose="020B0A04020102020204" pitchFamily="34" charset="0"/>
              </a:rPr>
              <a:t>Europas</a:t>
            </a:r>
            <a:r>
              <a:rPr lang="en-GB" sz="2000" dirty="0">
                <a:solidFill>
                  <a:srgbClr val="000000"/>
                </a:solidFill>
                <a:latin typeface="Arial Black" panose="020B0A04020102020204" pitchFamily="34" charset="0"/>
              </a:rPr>
              <a:t>, </a:t>
            </a:r>
            <a:r>
              <a:rPr lang="en-GB" sz="2000" dirty="0" err="1">
                <a:solidFill>
                  <a:srgbClr val="000000"/>
                </a:solidFill>
                <a:latin typeface="Arial Black" panose="020B0A04020102020204" pitchFamily="34" charset="0"/>
              </a:rPr>
              <a:t>Granatapfelbaeume</a:t>
            </a:r>
            <a:r>
              <a:rPr lang="en-GB" sz="2000" dirty="0">
                <a:solidFill>
                  <a:srgbClr val="000000"/>
                </a:solidFill>
                <a:latin typeface="Arial Black" panose="020B0A04020102020204" pitchFamily="34" charset="0"/>
              </a:rPr>
              <a:t> und </a:t>
            </a:r>
            <a:r>
              <a:rPr lang="en-GB" sz="2000" dirty="0" err="1">
                <a:solidFill>
                  <a:srgbClr val="000000"/>
                </a:solidFill>
                <a:latin typeface="Arial Black" panose="020B0A04020102020204" pitchFamily="34" charset="0"/>
              </a:rPr>
              <a:t>zahme</a:t>
            </a:r>
            <a:r>
              <a:rPr lang="en-GB" sz="2000" dirty="0">
                <a:solidFill>
                  <a:srgbClr val="000000"/>
                </a:solidFill>
                <a:latin typeface="Arial Black" panose="020B0A04020102020204" pitchFamily="34" charset="0"/>
              </a:rPr>
              <a:t> </a:t>
            </a:r>
            <a:r>
              <a:rPr lang="en-GB" sz="2000" dirty="0" err="1">
                <a:solidFill>
                  <a:srgbClr val="000000"/>
                </a:solidFill>
                <a:latin typeface="Arial Black" panose="020B0A04020102020204" pitchFamily="34" charset="0"/>
              </a:rPr>
              <a:t>Eichhoernchen</a:t>
            </a:r>
            <a:r>
              <a:rPr lang="en-GB" sz="2000" dirty="0">
                <a:solidFill>
                  <a:srgbClr val="000000"/>
                </a:solidFill>
                <a:latin typeface="Arial Black" panose="020B0A04020102020204" pitchFamily="34" charset="0"/>
              </a:rPr>
              <a:t>’, p. 119) (‘Menschen </a:t>
            </a:r>
            <a:r>
              <a:rPr lang="en-GB" sz="2000" dirty="0" err="1">
                <a:solidFill>
                  <a:srgbClr val="000000"/>
                </a:solidFill>
                <a:latin typeface="Arial Black" panose="020B0A04020102020204" pitchFamily="34" charset="0"/>
              </a:rPr>
              <a:t>zuruecklassen</a:t>
            </a:r>
            <a:r>
              <a:rPr lang="en-GB" sz="2000" dirty="0">
                <a:solidFill>
                  <a:srgbClr val="000000"/>
                </a:solidFill>
                <a:latin typeface="Arial Black" panose="020B0A04020102020204" pitchFamily="34" charset="0"/>
              </a:rPr>
              <a:t>, </a:t>
            </a:r>
            <a:r>
              <a:rPr lang="en-GB" sz="2000" dirty="0" err="1">
                <a:solidFill>
                  <a:srgbClr val="000000"/>
                </a:solidFill>
                <a:latin typeface="Arial Black" panose="020B0A04020102020204" pitchFamily="34" charset="0"/>
              </a:rPr>
              <a:t>aber</a:t>
            </a:r>
            <a:r>
              <a:rPr lang="en-GB" sz="2000" dirty="0">
                <a:solidFill>
                  <a:srgbClr val="000000"/>
                </a:solidFill>
                <a:latin typeface="Arial Black" panose="020B0A04020102020204" pitchFamily="34" charset="0"/>
              </a:rPr>
              <a:t> </a:t>
            </a:r>
            <a:r>
              <a:rPr lang="en-GB" sz="2000" dirty="0" err="1">
                <a:solidFill>
                  <a:srgbClr val="000000"/>
                </a:solidFill>
                <a:latin typeface="Arial Black" panose="020B0A04020102020204" pitchFamily="34" charset="0"/>
              </a:rPr>
              <a:t>sich</a:t>
            </a:r>
            <a:r>
              <a:rPr lang="en-GB" sz="2000" dirty="0">
                <a:solidFill>
                  <a:srgbClr val="000000"/>
                </a:solidFill>
                <a:latin typeface="Arial Black" panose="020B0A04020102020204" pitchFamily="34" charset="0"/>
              </a:rPr>
              <a:t> </a:t>
            </a:r>
            <a:r>
              <a:rPr lang="en-GB" sz="2000" dirty="0" err="1">
                <a:solidFill>
                  <a:srgbClr val="000000"/>
                </a:solidFill>
                <a:latin typeface="Arial Black" panose="020B0A04020102020204" pitchFamily="34" charset="0"/>
              </a:rPr>
              <a:t>einrichten</a:t>
            </a:r>
            <a:r>
              <a:rPr lang="en-GB" sz="2000" dirty="0">
                <a:solidFill>
                  <a:srgbClr val="000000"/>
                </a:solidFill>
                <a:latin typeface="Arial Black" panose="020B0A04020102020204" pitchFamily="34" charset="0"/>
              </a:rPr>
              <a:t> </a:t>
            </a:r>
            <a:r>
              <a:rPr lang="en-GB" sz="2000" dirty="0" err="1">
                <a:solidFill>
                  <a:srgbClr val="000000"/>
                </a:solidFill>
                <a:latin typeface="Arial Black" panose="020B0A04020102020204" pitchFamily="34" charset="0"/>
              </a:rPr>
              <a:t>koennen</a:t>
            </a:r>
            <a:r>
              <a:rPr lang="en-GB" sz="2000" dirty="0">
                <a:solidFill>
                  <a:srgbClr val="000000"/>
                </a:solidFill>
                <a:latin typeface="Arial Black" panose="020B0A04020102020204" pitchFamily="34" charset="0"/>
              </a:rPr>
              <a:t>’, p. 128)</a:t>
            </a:r>
          </a:p>
          <a:p>
            <a:pPr marL="0" indent="0">
              <a:buNone/>
            </a:pPr>
            <a:r>
              <a:rPr lang="en-GB" sz="2000" dirty="0">
                <a:solidFill>
                  <a:srgbClr val="000000"/>
                </a:solidFill>
                <a:latin typeface="Arial Black" panose="020B0A04020102020204" pitchFamily="34" charset="0"/>
              </a:rPr>
              <a:t>3. The Meal (p. 184)</a:t>
            </a:r>
          </a:p>
        </p:txBody>
      </p:sp>
      <p:pic>
        <p:nvPicPr>
          <p:cNvPr id="9" name="Audio 8">
            <a:hlinkClick r:id="" action="ppaction://media"/>
            <a:extLst>
              <a:ext uri="{FF2B5EF4-FFF2-40B4-BE49-F238E27FC236}">
                <a16:creationId xmlns:a16="http://schemas.microsoft.com/office/drawing/2014/main" id="{1A49AEA6-6883-4CED-A1A5-278A71F85C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23857223"/>
      </p:ext>
    </p:extLst>
  </p:cSld>
  <p:clrMapOvr>
    <a:masterClrMapping/>
  </p:clrMapOvr>
  <mc:AlternateContent xmlns:mc="http://schemas.openxmlformats.org/markup-compatibility/2006" xmlns:p14="http://schemas.microsoft.com/office/powerpoint/2010/main">
    <mc:Choice Requires="p14">
      <p:transition spd="slow" p14:dur="2000" advTm="208816"/>
    </mc:Choice>
    <mc:Fallback xmlns="">
      <p:transition spd="slow" advTm="208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rcRect/>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itle 1">
            <a:extLst>
              <a:ext uri="{FF2B5EF4-FFF2-40B4-BE49-F238E27FC236}">
                <a16:creationId xmlns:a16="http://schemas.microsoft.com/office/drawing/2014/main" id="{09CFBFEF-7B25-4EE3-A31D-62600B7B6575}"/>
              </a:ext>
            </a:extLst>
          </p:cNvPr>
          <p:cNvSpPr>
            <a:spLocks noGrp="1"/>
          </p:cNvSpPr>
          <p:nvPr>
            <p:ph type="title"/>
          </p:nvPr>
        </p:nvSpPr>
        <p:spPr>
          <a:xfrm>
            <a:off x="640080" y="1243013"/>
            <a:ext cx="3855720" cy="4371974"/>
          </a:xfrm>
        </p:spPr>
        <p:txBody>
          <a:bodyPr>
            <a:normAutofit/>
          </a:bodyPr>
          <a:lstStyle/>
          <a:p>
            <a:r>
              <a:rPr lang="en-GB" dirty="0">
                <a:solidFill>
                  <a:srgbClr val="FFFFFF"/>
                </a:solidFill>
                <a:latin typeface="Arial Black" panose="020B0A04020102020204" pitchFamily="34" charset="0"/>
              </a:rPr>
              <a:t>Belonging / Conclusion</a:t>
            </a:r>
          </a:p>
        </p:txBody>
      </p:sp>
      <p:sp>
        <p:nvSpPr>
          <p:cNvPr id="45" name="Rectangle 44">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2765B4-D42C-4C5E-85B6-56C187FF9599}"/>
              </a:ext>
            </a:extLst>
          </p:cNvPr>
          <p:cNvSpPr>
            <a:spLocks noGrp="1"/>
          </p:cNvSpPr>
          <p:nvPr>
            <p:ph idx="1"/>
          </p:nvPr>
        </p:nvSpPr>
        <p:spPr>
          <a:xfrm>
            <a:off x="6172200" y="804672"/>
            <a:ext cx="5221224" cy="5230368"/>
          </a:xfrm>
        </p:spPr>
        <p:txBody>
          <a:bodyPr anchor="ctr">
            <a:normAutofit lnSpcReduction="10000"/>
          </a:bodyPr>
          <a:lstStyle/>
          <a:p>
            <a:pPr marL="0" indent="0">
              <a:buNone/>
            </a:pPr>
            <a:r>
              <a:rPr lang="en-GB" sz="2400" dirty="0">
                <a:solidFill>
                  <a:srgbClr val="000000"/>
                </a:solidFill>
                <a:latin typeface="Arial Black" panose="020B0A04020102020204" pitchFamily="34" charset="0"/>
              </a:rPr>
              <a:t>‘</a:t>
            </a:r>
            <a:r>
              <a:rPr lang="en-GB" sz="2400" dirty="0" err="1">
                <a:solidFill>
                  <a:srgbClr val="000000"/>
                </a:solidFill>
                <a:latin typeface="Arial Black" panose="020B0A04020102020204" pitchFamily="34" charset="0"/>
              </a:rPr>
              <a:t>Nach</a:t>
            </a:r>
            <a:r>
              <a:rPr lang="en-GB" sz="2400" dirty="0">
                <a:solidFill>
                  <a:srgbClr val="000000"/>
                </a:solidFill>
                <a:latin typeface="Arial Black" panose="020B0A04020102020204" pitchFamily="34" charset="0"/>
              </a:rPr>
              <a:t> der </a:t>
            </a:r>
            <a:r>
              <a:rPr lang="en-GB" sz="2400" dirty="0" err="1">
                <a:solidFill>
                  <a:srgbClr val="000000"/>
                </a:solidFill>
                <a:latin typeface="Arial Black" panose="020B0A04020102020204" pitchFamily="34" charset="0"/>
              </a:rPr>
              <a:t>ersten</a:t>
            </a:r>
            <a:r>
              <a:rPr lang="en-GB" sz="2400" dirty="0">
                <a:solidFill>
                  <a:srgbClr val="000000"/>
                </a:solidFill>
                <a:latin typeface="Arial Black" panose="020B0A04020102020204" pitchFamily="34" charset="0"/>
              </a:rPr>
              <a:t> Flucht </a:t>
            </a:r>
            <a:r>
              <a:rPr lang="en-GB" sz="2400" dirty="0" err="1">
                <a:solidFill>
                  <a:srgbClr val="000000"/>
                </a:solidFill>
                <a:latin typeface="Arial Black" panose="020B0A04020102020204" pitchFamily="34" charset="0"/>
              </a:rPr>
              <a:t>erfolgt</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eine</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zweite</a:t>
            </a:r>
            <a:r>
              <a:rPr lang="en-GB" sz="2400" dirty="0">
                <a:solidFill>
                  <a:srgbClr val="000000"/>
                </a:solidFill>
                <a:latin typeface="Arial Black" panose="020B0A04020102020204" pitchFamily="34" charset="0"/>
              </a:rPr>
              <a:t> Flucht. </a:t>
            </a:r>
            <a:r>
              <a:rPr lang="en-GB" sz="2400" dirty="0" err="1">
                <a:solidFill>
                  <a:srgbClr val="000000"/>
                </a:solidFill>
                <a:latin typeface="Arial Black" panose="020B0A04020102020204" pitchFamily="34" charset="0"/>
              </a:rPr>
              <a:t>Im</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ersten</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Anfang</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wird</a:t>
            </a:r>
            <a:r>
              <a:rPr lang="en-GB" sz="2400" dirty="0">
                <a:solidFill>
                  <a:srgbClr val="000000"/>
                </a:solidFill>
                <a:latin typeface="Arial Black" panose="020B0A04020102020204" pitchFamily="34" charset="0"/>
              </a:rPr>
              <a:t> den </a:t>
            </a:r>
            <a:r>
              <a:rPr lang="en-GB" sz="2400" dirty="0" err="1">
                <a:solidFill>
                  <a:srgbClr val="000000"/>
                </a:solidFill>
                <a:latin typeface="Arial Black" panose="020B0A04020102020204" pitchFamily="34" charset="0"/>
              </a:rPr>
              <a:t>Flüchtlingen</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nichts</a:t>
            </a:r>
            <a:r>
              <a:rPr lang="en-GB" sz="2400" dirty="0">
                <a:solidFill>
                  <a:srgbClr val="000000"/>
                </a:solidFill>
                <a:latin typeface="Arial Black" panose="020B0A04020102020204" pitchFamily="34" charset="0"/>
              </a:rPr>
              <a:t> von </a:t>
            </a:r>
            <a:r>
              <a:rPr lang="en-GB" sz="2400" dirty="0" err="1">
                <a:solidFill>
                  <a:srgbClr val="000000"/>
                </a:solidFill>
                <a:latin typeface="Arial Black" panose="020B0A04020102020204" pitchFamily="34" charset="0"/>
              </a:rPr>
              <a:t>dem</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angeboten</a:t>
            </a:r>
            <a:r>
              <a:rPr lang="en-GB" sz="2400" dirty="0">
                <a:solidFill>
                  <a:srgbClr val="000000"/>
                </a:solidFill>
                <a:latin typeface="Arial Black" panose="020B0A04020102020204" pitchFamily="34" charset="0"/>
              </a:rPr>
              <a:t>, was </a:t>
            </a:r>
            <a:r>
              <a:rPr lang="en-GB" sz="2400" dirty="0" err="1">
                <a:solidFill>
                  <a:srgbClr val="000000"/>
                </a:solidFill>
                <a:latin typeface="Arial Black" panose="020B0A04020102020204" pitchFamily="34" charset="0"/>
              </a:rPr>
              <a:t>sie</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sich</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ersehnt</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haben</a:t>
            </a:r>
            <a:r>
              <a:rPr lang="en-GB" sz="2400" dirty="0">
                <a:solidFill>
                  <a:srgbClr val="000000"/>
                </a:solidFill>
                <a:latin typeface="Arial Black" panose="020B0A04020102020204" pitchFamily="34" charset="0"/>
              </a:rPr>
              <a:t>. Die </a:t>
            </a:r>
            <a:r>
              <a:rPr lang="en-GB" sz="2400" dirty="0" err="1">
                <a:solidFill>
                  <a:srgbClr val="000000"/>
                </a:solidFill>
                <a:latin typeface="Arial Black" panose="020B0A04020102020204" pitchFamily="34" charset="0"/>
              </a:rPr>
              <a:t>zweite</a:t>
            </a:r>
            <a:r>
              <a:rPr lang="en-GB" sz="2400" dirty="0">
                <a:solidFill>
                  <a:srgbClr val="000000"/>
                </a:solidFill>
                <a:latin typeface="Arial Black" panose="020B0A04020102020204" pitchFamily="34" charset="0"/>
              </a:rPr>
              <a:t> Flucht </a:t>
            </a:r>
            <a:r>
              <a:rPr lang="en-GB" sz="2400" dirty="0" err="1">
                <a:solidFill>
                  <a:srgbClr val="000000"/>
                </a:solidFill>
                <a:latin typeface="Arial Black" panose="020B0A04020102020204" pitchFamily="34" charset="0"/>
              </a:rPr>
              <a:t>bestätigt</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ihre</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Selbständigkeit</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sie</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erscheint</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ihnen</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im</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Nachhinein</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wichtiger</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als</a:t>
            </a:r>
            <a:r>
              <a:rPr lang="en-GB" sz="2400" dirty="0">
                <a:solidFill>
                  <a:srgbClr val="000000"/>
                </a:solidFill>
                <a:latin typeface="Arial Black" panose="020B0A04020102020204" pitchFamily="34" charset="0"/>
              </a:rPr>
              <a:t> die </a:t>
            </a:r>
            <a:r>
              <a:rPr lang="en-GB" sz="2400" dirty="0" err="1">
                <a:solidFill>
                  <a:srgbClr val="000000"/>
                </a:solidFill>
                <a:latin typeface="Arial Black" panose="020B0A04020102020204" pitchFamily="34" charset="0"/>
              </a:rPr>
              <a:t>erste</a:t>
            </a:r>
            <a:r>
              <a:rPr lang="en-GB" sz="2400" dirty="0">
                <a:solidFill>
                  <a:srgbClr val="000000"/>
                </a:solidFill>
                <a:latin typeface="Arial Black" panose="020B0A04020102020204" pitchFamily="34" charset="0"/>
              </a:rPr>
              <a:t>. Sie </a:t>
            </a:r>
            <a:r>
              <a:rPr lang="en-GB" sz="2400" dirty="0" err="1">
                <a:solidFill>
                  <a:srgbClr val="000000"/>
                </a:solidFill>
                <a:latin typeface="Arial Black" panose="020B0A04020102020204" pitchFamily="34" charset="0"/>
              </a:rPr>
              <a:t>können</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jederzeit</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wieder</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fliehen</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ihre</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Freiheit</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erneut</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bestätigen</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Ilija</a:t>
            </a:r>
            <a:r>
              <a:rPr lang="en-GB" sz="2400" dirty="0">
                <a:solidFill>
                  <a:srgbClr val="000000"/>
                </a:solidFill>
                <a:latin typeface="Arial Black" panose="020B0A04020102020204" pitchFamily="34" charset="0"/>
              </a:rPr>
              <a:t> </a:t>
            </a:r>
            <a:r>
              <a:rPr lang="en-GB" sz="2400" dirty="0" err="1">
                <a:solidFill>
                  <a:srgbClr val="000000"/>
                </a:solidFill>
                <a:latin typeface="Arial Black" panose="020B0A04020102020204" pitchFamily="34" charset="0"/>
              </a:rPr>
              <a:t>Trojanow</a:t>
            </a:r>
            <a:r>
              <a:rPr lang="en-GB" sz="2400" dirty="0">
                <a:solidFill>
                  <a:srgbClr val="000000"/>
                </a:solidFill>
                <a:latin typeface="Arial Black" panose="020B0A04020102020204" pitchFamily="34" charset="0"/>
              </a:rPr>
              <a:t>, </a:t>
            </a:r>
            <a:r>
              <a:rPr lang="en-GB" sz="2400" b="1" i="1" dirty="0" err="1">
                <a:solidFill>
                  <a:srgbClr val="000000"/>
                </a:solidFill>
                <a:latin typeface="Arial Black" panose="020B0A04020102020204" pitchFamily="34" charset="0"/>
              </a:rPr>
              <a:t>Nach</a:t>
            </a:r>
            <a:r>
              <a:rPr lang="en-GB" sz="2400" b="1" i="1" dirty="0">
                <a:solidFill>
                  <a:srgbClr val="000000"/>
                </a:solidFill>
                <a:latin typeface="Arial Black" panose="020B0A04020102020204" pitchFamily="34" charset="0"/>
              </a:rPr>
              <a:t> der Flucht</a:t>
            </a:r>
            <a:r>
              <a:rPr lang="en-GB" sz="2400" dirty="0">
                <a:solidFill>
                  <a:srgbClr val="000000"/>
                </a:solidFill>
                <a:latin typeface="Arial Black" panose="020B0A04020102020204" pitchFamily="34" charset="0"/>
              </a:rPr>
              <a:t>, 2017, p. 44)</a:t>
            </a:r>
          </a:p>
          <a:p>
            <a:pPr marL="0" indent="0">
              <a:buNone/>
            </a:pPr>
            <a:endParaRPr lang="en-GB" sz="2400" dirty="0">
              <a:solidFill>
                <a:srgbClr val="000000"/>
              </a:solidFill>
              <a:latin typeface="Arial Black" panose="020B0A04020102020204" pitchFamily="34" charset="0"/>
            </a:endParaRPr>
          </a:p>
          <a:p>
            <a:pPr marL="0" indent="0">
              <a:buNone/>
            </a:pPr>
            <a:r>
              <a:rPr lang="en-GB" sz="2400" dirty="0">
                <a:solidFill>
                  <a:srgbClr val="000000"/>
                </a:solidFill>
                <a:latin typeface="Arial Black" panose="020B0A04020102020204" pitchFamily="34" charset="0"/>
              </a:rPr>
              <a:t>Many thanks for listening!</a:t>
            </a:r>
          </a:p>
          <a:p>
            <a:endParaRPr lang="en-GB" sz="2400" dirty="0">
              <a:solidFill>
                <a:srgbClr val="000000"/>
              </a:solidFill>
            </a:endParaRPr>
          </a:p>
        </p:txBody>
      </p:sp>
      <p:pic>
        <p:nvPicPr>
          <p:cNvPr id="10" name="Audio 9">
            <a:hlinkClick r:id="" action="ppaction://media"/>
            <a:extLst>
              <a:ext uri="{FF2B5EF4-FFF2-40B4-BE49-F238E27FC236}">
                <a16:creationId xmlns:a16="http://schemas.microsoft.com/office/drawing/2014/main" id="{87F44A14-5C46-4628-B0A5-11E62E8BF4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2657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0171"/>
    </mc:Choice>
    <mc:Fallback xmlns="">
      <p:transition spd="slow" advTm="110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422</Words>
  <Application>Microsoft Macintosh PowerPoint</Application>
  <PresentationFormat>Widescreen</PresentationFormat>
  <Paragraphs>23</Paragraphs>
  <Slides>7</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Arial Black</vt:lpstr>
      <vt:lpstr>Calibri</vt:lpstr>
      <vt:lpstr>Calibri Light</vt:lpstr>
      <vt:lpstr>Office Theme</vt:lpstr>
      <vt:lpstr>  Down and Out in Berlin?</vt:lpstr>
      <vt:lpstr>PowerPoint Presentation</vt:lpstr>
      <vt:lpstr>PowerPoint Presentation</vt:lpstr>
      <vt:lpstr>Belonging and the City</vt:lpstr>
      <vt:lpstr>Challenges associated with ‘the home’ and private spaces</vt:lpstr>
      <vt:lpstr>Home(s)</vt:lpstr>
      <vt:lpstr>Belonging /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Down and Out in Berlin</dc:title>
  <dc:creator>Zitzlsperger, Ulrike</dc:creator>
  <cp:lastModifiedBy>Elizabeth Dearnley</cp:lastModifiedBy>
  <cp:revision>7</cp:revision>
  <dcterms:created xsi:type="dcterms:W3CDTF">2020-08-20T16:39:26Z</dcterms:created>
  <dcterms:modified xsi:type="dcterms:W3CDTF">2020-09-18T10:28:15Z</dcterms:modified>
</cp:coreProperties>
</file>